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282" r:id="rId3"/>
    <p:sldId id="283" r:id="rId4"/>
    <p:sldId id="258" r:id="rId5"/>
    <p:sldId id="274" r:id="rId6"/>
    <p:sldId id="276" r:id="rId7"/>
    <p:sldId id="284" r:id="rId8"/>
    <p:sldId id="285" r:id="rId9"/>
    <p:sldId id="320" r:id="rId10"/>
    <p:sldId id="324" r:id="rId11"/>
    <p:sldId id="325" r:id="rId12"/>
    <p:sldId id="286" r:id="rId13"/>
    <p:sldId id="260" r:id="rId14"/>
    <p:sldId id="262" r:id="rId15"/>
    <p:sldId id="265" r:id="rId16"/>
    <p:sldId id="322" r:id="rId17"/>
    <p:sldId id="323" r:id="rId18"/>
    <p:sldId id="326" r:id="rId19"/>
    <p:sldId id="327" r:id="rId20"/>
    <p:sldId id="287" r:id="rId21"/>
    <p:sldId id="288" r:id="rId22"/>
    <p:sldId id="289" r:id="rId23"/>
    <p:sldId id="308" r:id="rId24"/>
    <p:sldId id="336" r:id="rId25"/>
    <p:sldId id="328" r:id="rId26"/>
    <p:sldId id="329" r:id="rId27"/>
    <p:sldId id="292" r:id="rId28"/>
    <p:sldId id="339" r:id="rId29"/>
    <p:sldId id="334" r:id="rId30"/>
    <p:sldId id="340" r:id="rId31"/>
    <p:sldId id="341" r:id="rId32"/>
    <p:sldId id="342" r:id="rId33"/>
    <p:sldId id="343" r:id="rId34"/>
    <p:sldId id="344" r:id="rId35"/>
    <p:sldId id="337" r:id="rId36"/>
    <p:sldId id="294" r:id="rId37"/>
    <p:sldId id="295" r:id="rId38"/>
    <p:sldId id="296" r:id="rId39"/>
    <p:sldId id="297" r:id="rId40"/>
    <p:sldId id="319" r:id="rId41"/>
    <p:sldId id="330" r:id="rId42"/>
    <p:sldId id="331" r:id="rId43"/>
    <p:sldId id="299" r:id="rId44"/>
    <p:sldId id="300" r:id="rId45"/>
    <p:sldId id="301" r:id="rId46"/>
    <p:sldId id="302" r:id="rId47"/>
    <p:sldId id="304" r:id="rId48"/>
    <p:sldId id="303" r:id="rId49"/>
    <p:sldId id="281" r:id="rId50"/>
    <p:sldId id="305" r:id="rId51"/>
    <p:sldId id="306" r:id="rId52"/>
    <p:sldId id="316" r:id="rId53"/>
    <p:sldId id="307" r:id="rId54"/>
    <p:sldId id="317" r:id="rId55"/>
    <p:sldId id="311" r:id="rId56"/>
    <p:sldId id="312" r:id="rId57"/>
    <p:sldId id="314" r:id="rId58"/>
    <p:sldId id="313" r:id="rId59"/>
    <p:sldId id="315" r:id="rId60"/>
    <p:sldId id="309" r:id="rId61"/>
    <p:sldId id="277" r:id="rId62"/>
    <p:sldId id="332" r:id="rId63"/>
    <p:sldId id="333" r:id="rId64"/>
    <p:sldId id="321" r:id="rId65"/>
    <p:sldId id="318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B"/>
    <a:srgbClr val="DFDCC3"/>
    <a:srgbClr val="E0D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642" autoAdjust="0"/>
  </p:normalViewPr>
  <p:slideViewPr>
    <p:cSldViewPr snapToGrid="0" snapToObjects="1">
      <p:cViewPr varScale="1">
        <p:scale>
          <a:sx n="100" d="100"/>
          <a:sy n="100" d="100"/>
        </p:scale>
        <p:origin x="-13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D0445-DBA9-BE43-8109-586F993AA6DB}" type="datetimeFigureOut">
              <a:rPr lang="en-US" smtClean="0"/>
              <a:t>1/10/16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A6487-46E5-3D4F-881C-9DED258E6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4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C7E2B-C165-2B49-BF9C-317EF26F9D26}" type="slidenum">
              <a:rPr lang="en-US"/>
              <a:pPr/>
              <a:t>1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FBC97D-E312-B54D-8A76-A90D1C472EB7}" type="slidenum">
              <a:rPr lang="en-US"/>
              <a:pPr/>
              <a:t>21</a:t>
            </a:fld>
            <a:endParaRPr lang="en-US"/>
          </a:p>
        </p:txBody>
      </p:sp>
      <p:sp>
        <p:nvSpPr>
          <p:cNvPr id="596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FBC97D-E312-B54D-8A76-A90D1C472EB7}" type="slidenum">
              <a:rPr lang="en-US"/>
              <a:pPr/>
              <a:t>22</a:t>
            </a:fld>
            <a:endParaRPr lang="en-US"/>
          </a:p>
        </p:txBody>
      </p:sp>
      <p:sp>
        <p:nvSpPr>
          <p:cNvPr id="596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FB6297-3218-394A-96EC-B97D5760B6BD}" type="slidenum">
              <a:rPr lang="en-US"/>
              <a:pPr/>
              <a:t>24</a:t>
            </a:fld>
            <a:endParaRPr lang="en-US"/>
          </a:p>
        </p:txBody>
      </p:sp>
      <p:sp>
        <p:nvSpPr>
          <p:cNvPr id="611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F25124-A413-F941-8A10-37E54A5C4124}" type="slidenum">
              <a:rPr lang="en-US"/>
              <a:pPr/>
              <a:t>27</a:t>
            </a:fld>
            <a:endParaRPr lang="en-US"/>
          </a:p>
        </p:txBody>
      </p:sp>
      <p:sp>
        <p:nvSpPr>
          <p:cNvPr id="613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F25124-A413-F941-8A10-37E54A5C4124}" type="slidenum">
              <a:rPr lang="en-US"/>
              <a:pPr/>
              <a:t>29</a:t>
            </a:fld>
            <a:endParaRPr lang="en-US"/>
          </a:p>
        </p:txBody>
      </p:sp>
      <p:sp>
        <p:nvSpPr>
          <p:cNvPr id="613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F25124-A413-F941-8A10-37E54A5C4124}" type="slidenum">
              <a:rPr lang="en-US"/>
              <a:pPr/>
              <a:t>31</a:t>
            </a:fld>
            <a:endParaRPr lang="en-US"/>
          </a:p>
        </p:txBody>
      </p:sp>
      <p:sp>
        <p:nvSpPr>
          <p:cNvPr id="613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F25124-A413-F941-8A10-37E54A5C4124}" type="slidenum">
              <a:rPr lang="en-US"/>
              <a:pPr/>
              <a:t>33</a:t>
            </a:fld>
            <a:endParaRPr lang="en-US"/>
          </a:p>
        </p:txBody>
      </p:sp>
      <p:sp>
        <p:nvSpPr>
          <p:cNvPr id="6133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D16B70-954D-6344-82EE-7DEB7B822FB1}" type="slidenum">
              <a:rPr lang="en-US"/>
              <a:pPr/>
              <a:t>36</a:t>
            </a:fld>
            <a:endParaRPr lang="en-US"/>
          </a:p>
        </p:txBody>
      </p:sp>
      <p:sp>
        <p:nvSpPr>
          <p:cNvPr id="5908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D16B70-954D-6344-82EE-7DEB7B822FB1}" type="slidenum">
              <a:rPr lang="en-US"/>
              <a:pPr/>
              <a:t>37</a:t>
            </a:fld>
            <a:endParaRPr lang="en-US"/>
          </a:p>
        </p:txBody>
      </p:sp>
      <p:sp>
        <p:nvSpPr>
          <p:cNvPr id="5908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ABAFB0-F546-D842-9ACA-727FFD6685A6}" type="slidenum">
              <a:rPr lang="en-US"/>
              <a:pPr/>
              <a:t>38</a:t>
            </a:fld>
            <a:endParaRPr lang="en-US"/>
          </a:p>
        </p:txBody>
      </p:sp>
      <p:sp>
        <p:nvSpPr>
          <p:cNvPr id="621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EA6A45-017C-8D41-A488-E935D0379E4D}" type="slidenum">
              <a:rPr lang="en-US"/>
              <a:pPr/>
              <a:t>4</a:t>
            </a:fld>
            <a:endParaRPr lang="en-US"/>
          </a:p>
        </p:txBody>
      </p:sp>
      <p:sp>
        <p:nvSpPr>
          <p:cNvPr id="6031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ABAFB0-F546-D842-9ACA-727FFD6685A6}" type="slidenum">
              <a:rPr lang="en-US"/>
              <a:pPr/>
              <a:t>39</a:t>
            </a:fld>
            <a:endParaRPr lang="en-US"/>
          </a:p>
        </p:txBody>
      </p:sp>
      <p:sp>
        <p:nvSpPr>
          <p:cNvPr id="6215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7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8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3D16C-AB51-BE4C-B173-49F434EED203}" type="slidenum">
              <a:rPr lang="en-US"/>
              <a:pPr/>
              <a:t>13</a:t>
            </a:fld>
            <a:endParaRPr lang="en-US"/>
          </a:p>
        </p:txBody>
      </p:sp>
      <p:sp>
        <p:nvSpPr>
          <p:cNvPr id="607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7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483C36-3C64-6444-B5DC-063F5093C81E}" type="slidenum">
              <a:rPr lang="en-US"/>
              <a:pPr/>
              <a:t>14</a:t>
            </a:fld>
            <a:endParaRPr lang="en-US"/>
          </a:p>
        </p:txBody>
      </p:sp>
      <p:sp>
        <p:nvSpPr>
          <p:cNvPr id="580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2400B-1D72-C349-A67F-D96B927FB540}" type="slidenum">
              <a:rPr lang="en-US"/>
              <a:pPr/>
              <a:t>15</a:t>
            </a:fld>
            <a:endParaRPr lang="en-US"/>
          </a:p>
        </p:txBody>
      </p:sp>
      <p:sp>
        <p:nvSpPr>
          <p:cNvPr id="582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B2400B-1D72-C349-A67F-D96B927FB540}" type="slidenum">
              <a:rPr lang="en-US"/>
              <a:pPr/>
              <a:t>16</a:t>
            </a:fld>
            <a:endParaRPr lang="en-US"/>
          </a:p>
        </p:txBody>
      </p:sp>
      <p:sp>
        <p:nvSpPr>
          <p:cNvPr id="582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1ED4C2-B461-B147-AF77-FEF4CFE59A06}" type="slidenum">
              <a:rPr lang="en-US"/>
              <a:pPr/>
              <a:t>20</a:t>
            </a:fld>
            <a:endParaRPr lang="en-US"/>
          </a:p>
        </p:txBody>
      </p:sp>
      <p:sp>
        <p:nvSpPr>
          <p:cNvPr id="6195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3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2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29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8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8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3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6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4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42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2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8231F-7B6E-F44C-9684-57FACBE670BF}" type="datetimeFigureOut">
              <a:rPr lang="en-US" smtClean="0"/>
              <a:t>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0F397-FBE5-3E4C-98E2-7CA0384BB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9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5" Type="http://schemas.openxmlformats.org/officeDocument/2006/relationships/image" Target="../media/image3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319" y="0"/>
            <a:ext cx="10270108" cy="68580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60222" y="1402530"/>
            <a:ext cx="5192889" cy="636017"/>
          </a:xfrm>
          <a:prstGeom prst="rect">
            <a:avLst/>
          </a:prstGeom>
          <a:solidFill>
            <a:schemeClr val="accent3">
              <a:lumMod val="40000"/>
              <a:lumOff val="60000"/>
              <a:alpha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Collection Classes Part 2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</a:t>
            </a:r>
            <a:r>
              <a:rPr lang="en-US" sz="3200" dirty="0" smtClean="0"/>
              <a:t>3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</a:t>
            </a:r>
            <a:r>
              <a:rPr lang="en-US" sz="3200" dirty="0" smtClean="0"/>
              <a:t>11, </a:t>
            </a:r>
            <a:r>
              <a:rPr lang="en-US" sz="3200" dirty="0" smtClean="0"/>
              <a:t>2015</a:t>
            </a:r>
            <a:endParaRPr lang="en-US" sz="320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Chris Piech</a:t>
            </a:r>
            <a:endParaRPr lang="en-US" sz="32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1010501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Stacks and Queues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377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07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Stacks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89772" y="4478305"/>
            <a:ext cx="120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Queues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0276" y="3506117"/>
            <a:ext cx="96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Music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157" y="5422954"/>
            <a:ext cx="124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7496" y="3180173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07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Stacks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89772" y="4478305"/>
            <a:ext cx="120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Queues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0276" y="3506117"/>
            <a:ext cx="96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Music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157" y="5422954"/>
            <a:ext cx="124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396" y="466071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1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2555" y="0"/>
            <a:ext cx="10283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7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1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just">
              <a:lnSpc>
                <a:spcPct val="85000"/>
              </a:lnSpc>
              <a:spcAft>
                <a:spcPct val="50000"/>
              </a:spcAft>
            </a:pPr>
            <a:r>
              <a:rPr lang="en-US" sz="2400" b="0" dirty="0" smtClean="0"/>
              <a:t>These </a:t>
            </a:r>
            <a:r>
              <a:rPr lang="en-US" sz="2400" b="0" dirty="0" smtClean="0"/>
              <a:t>classes contain </a:t>
            </a:r>
            <a:r>
              <a:rPr lang="en-US" sz="2400" b="0" dirty="0"/>
              <a:t>other objects and are called </a:t>
            </a:r>
            <a:r>
              <a:rPr lang="en-US" sz="2400" i="1" dirty="0"/>
              <a:t>container</a:t>
            </a:r>
            <a:r>
              <a:rPr lang="en-US" sz="2400" b="0" i="1" dirty="0"/>
              <a:t> </a:t>
            </a:r>
            <a:r>
              <a:rPr lang="en-US" sz="2400" b="0" dirty="0"/>
              <a:t>or </a:t>
            </a:r>
            <a:r>
              <a:rPr lang="en-US" sz="2400" i="1" dirty="0"/>
              <a:t>collection classes</a:t>
            </a:r>
            <a:r>
              <a:rPr lang="en-US" sz="2400" b="0" i="1" dirty="0"/>
              <a:t>.</a:t>
            </a:r>
          </a:p>
        </p:txBody>
      </p:sp>
      <p:sp>
        <p:nvSpPr>
          <p:cNvPr id="606213" name="Rectangle 5"/>
          <p:cNvSpPr>
            <a:spLocks noChangeArrowheads="1"/>
          </p:cNvSpPr>
          <p:nvPr/>
        </p:nvSpPr>
        <p:spPr bwMode="auto">
          <a:xfrm>
            <a:off x="482600" y="3454400"/>
            <a:ext cx="8280400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just">
              <a:lnSpc>
                <a:spcPct val="85000"/>
              </a:lnSpc>
              <a:spcAft>
                <a:spcPct val="30000"/>
              </a:spcAft>
            </a:pPr>
            <a:r>
              <a:rPr lang="en-US" sz="2400" b="0" dirty="0"/>
              <a:t>Here are some general guidelines for using these classes:</a:t>
            </a:r>
          </a:p>
          <a:p>
            <a:pPr marL="742950" lvl="1" indent="-285750" algn="just">
              <a:lnSpc>
                <a:spcPct val="85000"/>
              </a:lnSpc>
              <a:spcAft>
                <a:spcPct val="30000"/>
              </a:spcAft>
              <a:buFontTx/>
              <a:buChar char="–"/>
            </a:pPr>
            <a:r>
              <a:rPr lang="en-US" sz="2000" b="0" dirty="0">
                <a:ea typeface="ＭＳ Ｐゴシック" charset="-128"/>
              </a:rPr>
              <a:t>These classes represent </a:t>
            </a:r>
            <a:r>
              <a:rPr lang="en-US" sz="2000" i="1" dirty="0">
                <a:ea typeface="ＭＳ Ｐゴシック" charset="-128"/>
              </a:rPr>
              <a:t>abstract data types</a:t>
            </a:r>
            <a:r>
              <a:rPr lang="en-US" sz="2000" b="0" i="1" dirty="0">
                <a:ea typeface="ＭＳ Ｐゴシック" charset="-128"/>
              </a:rPr>
              <a:t> </a:t>
            </a:r>
            <a:r>
              <a:rPr lang="en-US" sz="2000" b="0" dirty="0">
                <a:ea typeface="ＭＳ Ｐゴシック" charset="-128"/>
              </a:rPr>
              <a:t>whose details are hidden.</a:t>
            </a:r>
          </a:p>
          <a:p>
            <a:pPr marL="742950" lvl="1" indent="-285750" algn="just">
              <a:lnSpc>
                <a:spcPct val="85000"/>
              </a:lnSpc>
              <a:spcAft>
                <a:spcPct val="30000"/>
              </a:spcAft>
              <a:buFontTx/>
              <a:buChar char="–"/>
            </a:pPr>
            <a:r>
              <a:rPr lang="en-US" sz="2000" b="0" dirty="0">
                <a:ea typeface="ＭＳ Ｐゴシック" charset="-128"/>
              </a:rPr>
              <a:t>Each </a:t>
            </a:r>
            <a:r>
              <a:rPr lang="en-US" sz="2000" b="0" dirty="0" smtClean="0">
                <a:ea typeface="ＭＳ Ｐゴシック" charset="-128"/>
              </a:rPr>
              <a:t>class requires </a:t>
            </a:r>
            <a:r>
              <a:rPr lang="en-US" sz="2000" b="0" dirty="0" smtClean="0">
                <a:ea typeface="ＭＳ Ｐゴシック" charset="-128"/>
              </a:rPr>
              <a:t>type parameters</a:t>
            </a:r>
            <a:r>
              <a:rPr lang="en-US" sz="2000" b="0" dirty="0" smtClean="0">
                <a:ea typeface="ＭＳ Ｐゴシック" charset="-128"/>
              </a:rPr>
              <a:t>.</a:t>
            </a:r>
          </a:p>
          <a:p>
            <a:pPr marL="742950" lvl="1" indent="-285750" algn="just">
              <a:lnSpc>
                <a:spcPct val="85000"/>
              </a:lnSpc>
              <a:spcAft>
                <a:spcPct val="30000"/>
              </a:spcAft>
              <a:buFontTx/>
              <a:buChar char="–"/>
            </a:pPr>
            <a:r>
              <a:rPr lang="en-US" sz="2000" b="0" dirty="0" smtClean="0">
                <a:ea typeface="ＭＳ Ｐゴシック" charset="-128"/>
              </a:rPr>
              <a:t>Any </a:t>
            </a:r>
            <a:r>
              <a:rPr lang="en-US" sz="2000" b="0" dirty="0">
                <a:ea typeface="ＭＳ Ｐゴシック" charset="-128"/>
              </a:rPr>
              <a:t>memory for these objects is freed when its declaration scope ends.</a:t>
            </a:r>
          </a:p>
          <a:p>
            <a:pPr marL="742950" lvl="1" indent="-285750" algn="just">
              <a:lnSpc>
                <a:spcPct val="85000"/>
              </a:lnSpc>
              <a:spcAft>
                <a:spcPct val="30000"/>
              </a:spcAft>
              <a:buFontTx/>
              <a:buChar char="–"/>
            </a:pPr>
            <a:r>
              <a:rPr lang="en-US" sz="2000" b="0" dirty="0">
                <a:ea typeface="ＭＳ Ｐゴシック" charset="-128"/>
              </a:rPr>
              <a:t>Assigning one value to another </a:t>
            </a:r>
            <a:r>
              <a:rPr lang="en-US" sz="2000" b="0" i="1" dirty="0">
                <a:ea typeface="ＭＳ Ｐゴシック" charset="-128"/>
              </a:rPr>
              <a:t>copies</a:t>
            </a:r>
            <a:r>
              <a:rPr lang="en-US" sz="2000" b="0" dirty="0">
                <a:ea typeface="ＭＳ Ｐゴシック" charset="-128"/>
              </a:rPr>
              <a:t> the entire structure.</a:t>
            </a:r>
          </a:p>
          <a:p>
            <a:pPr marL="742950" lvl="1" indent="-285750" algn="just">
              <a:lnSpc>
                <a:spcPct val="85000"/>
              </a:lnSpc>
              <a:spcAft>
                <a:spcPct val="30000"/>
              </a:spcAft>
              <a:buFontTx/>
              <a:buChar char="–"/>
            </a:pPr>
            <a:r>
              <a:rPr lang="en-US" sz="2000" b="0" dirty="0">
                <a:ea typeface="ＭＳ Ｐゴシック" charset="-128"/>
              </a:rPr>
              <a:t>To avoid copying, these structures are usually passed by reference.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135581" y="2215901"/>
            <a:ext cx="1049867" cy="641047"/>
            <a:chOff x="931333" y="2496462"/>
            <a:chExt cx="1049867" cy="641047"/>
          </a:xfrm>
        </p:grpSpPr>
        <p:sp>
          <p:nvSpPr>
            <p:cNvPr id="7" name="Rectangle 6"/>
            <p:cNvSpPr/>
            <p:nvPr/>
          </p:nvSpPr>
          <p:spPr bwMode="auto">
            <a:xfrm>
              <a:off x="931333" y="2496462"/>
              <a:ext cx="1049867" cy="64104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1333" y="2634669"/>
              <a:ext cx="104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urier New"/>
                  <a:cs typeface="Courier New"/>
                </a:rPr>
                <a:t>Vector</a:t>
              </a:r>
              <a:endParaRPr lang="en-US" sz="1600" dirty="0">
                <a:latin typeface="Courier New"/>
                <a:cs typeface="Courier New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260641" y="2222388"/>
            <a:ext cx="1049867" cy="641047"/>
            <a:chOff x="931333" y="2496462"/>
            <a:chExt cx="1049867" cy="641047"/>
          </a:xfrm>
        </p:grpSpPr>
        <p:sp>
          <p:nvSpPr>
            <p:cNvPr id="28" name="Rectangle 27"/>
            <p:cNvSpPr/>
            <p:nvPr/>
          </p:nvSpPr>
          <p:spPr bwMode="auto">
            <a:xfrm>
              <a:off x="931333" y="2496462"/>
              <a:ext cx="1049867" cy="64104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1333" y="2634669"/>
              <a:ext cx="104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urier New"/>
                  <a:cs typeface="Courier New"/>
                </a:rPr>
                <a:t>Grid</a:t>
              </a:r>
              <a:endParaRPr lang="en-US" sz="1600" dirty="0">
                <a:latin typeface="Courier New"/>
                <a:cs typeface="Courier New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85701" y="2228875"/>
            <a:ext cx="1049867" cy="641047"/>
            <a:chOff x="931333" y="2496462"/>
            <a:chExt cx="1049867" cy="64104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931333" y="2496462"/>
              <a:ext cx="1049867" cy="64104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31333" y="2634669"/>
              <a:ext cx="104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urier New"/>
                  <a:cs typeface="Courier New"/>
                </a:rPr>
                <a:t>Stack</a:t>
              </a:r>
              <a:endParaRPr lang="en-US" sz="1600" dirty="0">
                <a:latin typeface="Courier New"/>
                <a:cs typeface="Courier New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510761" y="2235362"/>
            <a:ext cx="1049867" cy="641047"/>
            <a:chOff x="931333" y="2496462"/>
            <a:chExt cx="1049867" cy="641047"/>
          </a:xfrm>
        </p:grpSpPr>
        <p:sp>
          <p:nvSpPr>
            <p:cNvPr id="34" name="Rectangle 33"/>
            <p:cNvSpPr/>
            <p:nvPr/>
          </p:nvSpPr>
          <p:spPr bwMode="auto">
            <a:xfrm>
              <a:off x="931333" y="2496462"/>
              <a:ext cx="1049867" cy="64104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31333" y="2634669"/>
              <a:ext cx="104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urier New"/>
                  <a:cs typeface="Courier New"/>
                </a:rPr>
                <a:t>Queue</a:t>
              </a:r>
              <a:endParaRPr lang="en-US" sz="1600" dirty="0">
                <a:latin typeface="Courier New"/>
                <a:cs typeface="Courier New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635821" y="2241849"/>
            <a:ext cx="1049867" cy="641047"/>
            <a:chOff x="931333" y="2496462"/>
            <a:chExt cx="1049867" cy="641047"/>
          </a:xfrm>
        </p:grpSpPr>
        <p:sp>
          <p:nvSpPr>
            <p:cNvPr id="37" name="Rectangle 36"/>
            <p:cNvSpPr/>
            <p:nvPr/>
          </p:nvSpPr>
          <p:spPr bwMode="auto">
            <a:xfrm>
              <a:off x="931333" y="2496462"/>
              <a:ext cx="1049867" cy="64104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31333" y="2634669"/>
              <a:ext cx="104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urier New"/>
                  <a:cs typeface="Courier New"/>
                </a:rPr>
                <a:t>Map</a:t>
              </a:r>
              <a:endParaRPr lang="en-US" sz="1600" dirty="0">
                <a:latin typeface="Courier New"/>
                <a:cs typeface="Courier New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760881" y="2248336"/>
            <a:ext cx="1049867" cy="641047"/>
            <a:chOff x="931333" y="2496462"/>
            <a:chExt cx="1049867" cy="641047"/>
          </a:xfrm>
        </p:grpSpPr>
        <p:sp>
          <p:nvSpPr>
            <p:cNvPr id="40" name="Rectangle 39"/>
            <p:cNvSpPr/>
            <p:nvPr/>
          </p:nvSpPr>
          <p:spPr bwMode="auto">
            <a:xfrm>
              <a:off x="931333" y="2496462"/>
              <a:ext cx="1049867" cy="64104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31333" y="2634669"/>
              <a:ext cx="10498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Courier New"/>
                  <a:cs typeface="Courier New"/>
                </a:rPr>
                <a:t>Set</a:t>
              </a:r>
              <a:endParaRPr lang="en-US" sz="1600" dirty="0">
                <a:latin typeface="Courier New"/>
                <a:cs typeface="Courier New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 Classes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5724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7" name="Rectangle 3"/>
          <p:cNvSpPr>
            <a:spLocks noChangeArrowheads="1"/>
          </p:cNvSpPr>
          <p:nvPr/>
        </p:nvSpPr>
        <p:spPr bwMode="auto">
          <a:xfrm>
            <a:off x="482600" y="1155700"/>
            <a:ext cx="81280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The collection classes are implemented</a:t>
            </a:r>
            <a:r>
              <a:rPr lang="en-US" sz="2400" b="0" dirty="0" smtClean="0"/>
              <a:t> as </a:t>
            </a:r>
            <a:r>
              <a:rPr lang="en-US" sz="2400" i="1" dirty="0" smtClean="0"/>
              <a:t>template</a:t>
            </a:r>
            <a:r>
              <a:rPr lang="en-US" sz="2400" b="0" i="1" dirty="0" smtClean="0"/>
              <a:t> </a:t>
            </a:r>
            <a:r>
              <a:rPr lang="en-US" sz="2400" i="1" dirty="0" smtClean="0"/>
              <a:t>classes</a:t>
            </a:r>
            <a:r>
              <a:rPr lang="en-US" sz="2400" b="0" i="1" dirty="0" smtClean="0"/>
              <a:t>,</a:t>
            </a:r>
            <a:r>
              <a:rPr lang="en-US" sz="2400" b="0" dirty="0" smtClean="0"/>
              <a:t> </a:t>
            </a:r>
            <a:r>
              <a:rPr lang="en-US" sz="2400" b="0" dirty="0"/>
              <a:t>which </a:t>
            </a:r>
            <a:r>
              <a:rPr lang="en-US" sz="2400" b="0" dirty="0" smtClean="0"/>
              <a:t>make </a:t>
            </a:r>
            <a:r>
              <a:rPr lang="en-US" sz="2400" b="0" dirty="0"/>
              <a:t>it possible for an entire family of classes to share the same code.</a:t>
            </a:r>
          </a:p>
        </p:txBody>
      </p:sp>
      <p:sp>
        <p:nvSpPr>
          <p:cNvPr id="579588" name="Rectangle 4"/>
          <p:cNvSpPr>
            <a:spLocks noChangeArrowheads="1"/>
          </p:cNvSpPr>
          <p:nvPr/>
        </p:nvSpPr>
        <p:spPr bwMode="auto">
          <a:xfrm>
            <a:off x="482600" y="2286000"/>
            <a:ext cx="8128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Instead of using the class name alone, </a:t>
            </a:r>
            <a:r>
              <a:rPr lang="en-US" sz="2400" b="0" dirty="0" smtClean="0"/>
              <a:t>the collection classes </a:t>
            </a:r>
            <a:r>
              <a:rPr lang="en-US" sz="2400" b="0" dirty="0"/>
              <a:t>require a type parameter that specifies the element type. </a:t>
            </a:r>
            <a:r>
              <a:rPr lang="en-US" sz="2400" b="0" dirty="0" smtClean="0"/>
              <a:t> For example, </a:t>
            </a:r>
            <a:r>
              <a:rPr lang="en-US" sz="2000" dirty="0">
                <a:latin typeface="Courier New" charset="0"/>
              </a:rPr>
              <a:t>Vector&lt;</a:t>
            </a:r>
            <a:r>
              <a:rPr lang="en-US" sz="2000" dirty="0" err="1">
                <a:latin typeface="Courier New" charset="0"/>
              </a:rPr>
              <a:t>int</a:t>
            </a:r>
            <a:r>
              <a:rPr lang="en-US" sz="2000" dirty="0">
                <a:latin typeface="Courier New" charset="0"/>
              </a:rPr>
              <a:t>&gt;</a:t>
            </a:r>
            <a:r>
              <a:rPr lang="en-US" sz="2400" b="0" dirty="0"/>
              <a:t> represents a vector of </a:t>
            </a:r>
            <a:r>
              <a:rPr lang="en-US" sz="2400" b="0" dirty="0" smtClean="0"/>
              <a:t>integers.  Similarly, </a:t>
            </a:r>
            <a:r>
              <a:rPr lang="en-US" sz="2000" dirty="0">
                <a:latin typeface="Courier New" charset="0"/>
              </a:rPr>
              <a:t>Grid&lt;char&gt;</a:t>
            </a:r>
            <a:r>
              <a:rPr lang="en-US" sz="2400" b="0" dirty="0"/>
              <a:t> represents a two-dimensional array of characters.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r>
              <a:rPr lang="en-US" sz="2400" b="0" dirty="0"/>
              <a:t>It is possible to nest classes, so that, for example, you could use the following definition to represent a list of chess positions:</a:t>
            </a:r>
          </a:p>
          <a:p>
            <a:pPr marL="342900" indent="-342900" algn="just">
              <a:lnSpc>
                <a:spcPct val="85000"/>
              </a:lnSpc>
              <a:spcAft>
                <a:spcPct val="50000"/>
              </a:spcAft>
              <a:buFontTx/>
              <a:buChar char="•"/>
            </a:pPr>
            <a:endParaRPr lang="en-US" sz="2400" b="0" dirty="0"/>
          </a:p>
        </p:txBody>
      </p:sp>
      <p:sp>
        <p:nvSpPr>
          <p:cNvPr id="579589" name="Rectangle 5"/>
          <p:cNvSpPr>
            <a:spLocks noChangeArrowheads="1"/>
          </p:cNvSpPr>
          <p:nvPr/>
        </p:nvSpPr>
        <p:spPr bwMode="auto">
          <a:xfrm>
            <a:off x="1698780" y="5181600"/>
            <a:ext cx="55716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urier New" charset="0"/>
              </a:rPr>
              <a:t>Vector</a:t>
            </a:r>
            <a:r>
              <a:rPr lang="en-US" sz="2000" dirty="0" smtClean="0">
                <a:latin typeface="Courier New" charset="0"/>
              </a:rPr>
              <a:t>&lt;Grid</a:t>
            </a:r>
            <a:r>
              <a:rPr lang="en-US" sz="2000" dirty="0">
                <a:latin typeface="Courier New" charset="0"/>
              </a:rPr>
              <a:t>&lt;char</a:t>
            </a:r>
            <a:r>
              <a:rPr lang="en-US" sz="2000" dirty="0" smtClean="0">
                <a:latin typeface="Courier New" charset="0"/>
              </a:rPr>
              <a:t>&gt; &gt; </a:t>
            </a:r>
            <a:r>
              <a:rPr lang="en-US" sz="2000" dirty="0" err="1">
                <a:latin typeface="Courier New" charset="0"/>
              </a:rPr>
              <a:t>chessPositions</a:t>
            </a:r>
            <a:r>
              <a:rPr lang="en-US" sz="2000" dirty="0">
                <a:latin typeface="Courier New" charset="0"/>
              </a:rPr>
              <a:t>;</a:t>
            </a:r>
            <a:r>
              <a:rPr lang="en-US" sz="2400" b="0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Template Classes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253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588" grpId="0" build="p" autoUpdateAnimBg="0"/>
      <p:bldP spid="5795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52" name="Rectangle 20"/>
          <p:cNvSpPr>
            <a:spLocks noChangeArrowheads="1"/>
          </p:cNvSpPr>
          <p:nvPr/>
        </p:nvSpPr>
        <p:spPr bwMode="auto">
          <a:xfrm>
            <a:off x="533400" y="1347361"/>
            <a:ext cx="80772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1651" name="Rectangle 19"/>
          <p:cNvSpPr>
            <a:spLocks noChangeArrowheads="1"/>
          </p:cNvSpPr>
          <p:nvPr/>
        </p:nvSpPr>
        <p:spPr bwMode="auto">
          <a:xfrm>
            <a:off x="609600" y="1405168"/>
            <a:ext cx="79248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Function: </a:t>
            </a:r>
            <a:r>
              <a:rPr lang="en-US" sz="1600" dirty="0" err="1" smtClean="0">
                <a:solidFill>
                  <a:srgbClr val="0000FF"/>
                </a:solidFill>
                <a:latin typeface="Courier New" charset="0"/>
              </a:rPr>
              <a:t>readEntireFile</a:t>
            </a:r>
            <a:endParaRPr lang="en-US" sz="1600" dirty="0" smtClean="0">
              <a:solidFill>
                <a:srgbClr val="0000FF"/>
              </a:solidFill>
              <a:latin typeface="Courier New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sz="1600" dirty="0" err="1" smtClean="0">
                <a:solidFill>
                  <a:srgbClr val="0000FF"/>
                </a:solidFill>
                <a:latin typeface="Courier New" charset="0"/>
              </a:rPr>
              <a:t>readEntireFile(is</a:t>
            </a:r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, lines);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---------------------------------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Reads the entire contents of the specified input stream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into the string vector lines.  The client is responsible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for opening and closing the stream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endParaRPr lang="en-US" sz="16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void </a:t>
            </a:r>
            <a:r>
              <a:rPr lang="en-US" sz="1600" dirty="0" err="1" smtClean="0">
                <a:latin typeface="Courier New" charset="0"/>
              </a:rPr>
              <a:t>readEntireFile(istream</a:t>
            </a:r>
            <a:r>
              <a:rPr lang="en-US" sz="1600" dirty="0" smtClean="0">
                <a:latin typeface="Courier New" charset="0"/>
              </a:rPr>
              <a:t> &amp; is, Vector&lt;string&gt; &amp; lines) {</a:t>
            </a:r>
          </a:p>
          <a:p>
            <a:r>
              <a:rPr lang="en-US" sz="1600" dirty="0" smtClean="0">
                <a:latin typeface="Courier New" charset="0"/>
              </a:rPr>
              <a:t>   </a:t>
            </a:r>
            <a:r>
              <a:rPr lang="en-US" sz="1600" dirty="0" err="1" smtClean="0">
                <a:latin typeface="Courier New" charset="0"/>
              </a:rPr>
              <a:t>lines.clear</a:t>
            </a:r>
            <a:r>
              <a:rPr lang="en-US" sz="1600" dirty="0" smtClean="0">
                <a:latin typeface="Courier New" charset="0"/>
              </a:rPr>
              <a:t>();</a:t>
            </a:r>
          </a:p>
          <a:p>
            <a:r>
              <a:rPr lang="en-US" sz="1600" dirty="0" smtClean="0">
                <a:latin typeface="Courier New" charset="0"/>
              </a:rPr>
              <a:t>   string line;</a:t>
            </a:r>
          </a:p>
          <a:p>
            <a:r>
              <a:rPr lang="en-US" sz="1600" dirty="0" smtClean="0">
                <a:latin typeface="Courier New" charset="0"/>
              </a:rPr>
              <a:t>   while (</a:t>
            </a:r>
            <a:r>
              <a:rPr lang="en-US" sz="1600" dirty="0" err="1" smtClean="0">
                <a:latin typeface="Courier New" charset="0"/>
              </a:rPr>
              <a:t>getline(is</a:t>
            </a:r>
            <a:r>
              <a:rPr lang="en-US" sz="1600" dirty="0" smtClean="0">
                <a:latin typeface="Courier New" charset="0"/>
              </a:rPr>
              <a:t>, line)) {</a:t>
            </a:r>
          </a:p>
          <a:p>
            <a:r>
              <a:rPr lang="en-US" sz="1600" dirty="0" smtClean="0">
                <a:latin typeface="Courier New" charset="0"/>
              </a:rPr>
              <a:t>      </a:t>
            </a:r>
            <a:r>
              <a:rPr lang="en-US" sz="1600" dirty="0" err="1" smtClean="0">
                <a:latin typeface="Courier New" charset="0"/>
              </a:rPr>
              <a:t>lines.add(line</a:t>
            </a:r>
            <a:r>
              <a:rPr lang="en-US" sz="1600" dirty="0" smtClean="0">
                <a:latin typeface="Courier New" charset="0"/>
              </a:rPr>
              <a:t>);</a:t>
            </a:r>
          </a:p>
          <a:p>
            <a:r>
              <a:rPr lang="en-US" sz="1600" dirty="0" smtClean="0">
                <a:latin typeface="Courier New" charset="0"/>
              </a:rPr>
              <a:t>   }</a:t>
            </a:r>
          </a:p>
          <a:p>
            <a:r>
              <a:rPr lang="en-US" sz="1600" dirty="0" smtClean="0">
                <a:latin typeface="Courier New" charset="0"/>
              </a:rPr>
              <a:t>}</a:t>
            </a:r>
            <a:endParaRPr lang="en-US" sz="1600" dirty="0">
              <a:latin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Review: Read File to Vector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222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52" name="Rectangle 20"/>
          <p:cNvSpPr>
            <a:spLocks noChangeArrowheads="1"/>
          </p:cNvSpPr>
          <p:nvPr/>
        </p:nvSpPr>
        <p:spPr bwMode="auto">
          <a:xfrm>
            <a:off x="533400" y="1347361"/>
            <a:ext cx="8077200" cy="464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1651" name="Rectangle 19"/>
          <p:cNvSpPr>
            <a:spLocks noChangeArrowheads="1"/>
          </p:cNvSpPr>
          <p:nvPr/>
        </p:nvSpPr>
        <p:spPr bwMode="auto">
          <a:xfrm>
            <a:off x="609600" y="1405168"/>
            <a:ext cx="79248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/*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Function: </a:t>
            </a:r>
            <a:r>
              <a:rPr lang="en-US" sz="1600" dirty="0" err="1" smtClean="0">
                <a:solidFill>
                  <a:srgbClr val="0000FF"/>
                </a:solidFill>
                <a:latin typeface="Courier New" charset="0"/>
              </a:rPr>
              <a:t>readEntireFile</a:t>
            </a:r>
            <a:endParaRPr lang="en-US" sz="1600" dirty="0" smtClean="0">
              <a:solidFill>
                <a:srgbClr val="0000FF"/>
              </a:solidFill>
              <a:latin typeface="Courier New" charset="0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Usage: </a:t>
            </a:r>
            <a:r>
              <a:rPr lang="en-US" sz="1600" dirty="0" err="1" smtClean="0">
                <a:solidFill>
                  <a:srgbClr val="0000FF"/>
                </a:solidFill>
                <a:latin typeface="Courier New" charset="0"/>
              </a:rPr>
              <a:t>readEntireFile(is</a:t>
            </a:r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, lines);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---------------------------------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Reads the entire contents of the specified input stream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into the string vector lines.  The client is responsible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 for opening and closing the stream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Courier New" charset="0"/>
              </a:rPr>
              <a:t> */</a:t>
            </a:r>
          </a:p>
          <a:p>
            <a:endParaRPr lang="en-US" sz="1600" dirty="0" smtClean="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 dirty="0" smtClean="0">
                <a:latin typeface="Courier New" charset="0"/>
              </a:rPr>
              <a:t>void </a:t>
            </a:r>
            <a:r>
              <a:rPr lang="en-US" sz="1600" dirty="0" err="1" smtClean="0">
                <a:latin typeface="Courier New" charset="0"/>
              </a:rPr>
              <a:t>readEntireFile(istream</a:t>
            </a:r>
            <a:r>
              <a:rPr lang="en-US" sz="1600" dirty="0" smtClean="0">
                <a:latin typeface="Courier New" charset="0"/>
              </a:rPr>
              <a:t> &amp; is, Vector&lt;string&gt; &amp; lines) {</a:t>
            </a:r>
          </a:p>
          <a:p>
            <a:r>
              <a:rPr lang="en-US" sz="1600" dirty="0" smtClean="0">
                <a:latin typeface="Courier New" charset="0"/>
              </a:rPr>
              <a:t>   </a:t>
            </a:r>
            <a:r>
              <a:rPr lang="en-US" sz="1600" dirty="0" err="1" smtClean="0">
                <a:latin typeface="Courier New" charset="0"/>
              </a:rPr>
              <a:t>lines.clear</a:t>
            </a:r>
            <a:r>
              <a:rPr lang="en-US" sz="1600" dirty="0" smtClean="0">
                <a:latin typeface="Courier New" charset="0"/>
              </a:rPr>
              <a:t>();</a:t>
            </a:r>
          </a:p>
          <a:p>
            <a:r>
              <a:rPr lang="en-US" sz="1600" dirty="0" smtClean="0">
                <a:latin typeface="Courier New" charset="0"/>
              </a:rPr>
              <a:t>   string line;</a:t>
            </a:r>
          </a:p>
          <a:p>
            <a:r>
              <a:rPr lang="en-US" sz="1600" dirty="0" smtClean="0">
                <a:latin typeface="Courier New" charset="0"/>
              </a:rPr>
              <a:t>   while (</a:t>
            </a:r>
            <a:r>
              <a:rPr lang="en-US" sz="1600" dirty="0" err="1" smtClean="0">
                <a:latin typeface="Courier New" charset="0"/>
              </a:rPr>
              <a:t>getline(is</a:t>
            </a:r>
            <a:r>
              <a:rPr lang="en-US" sz="1600" dirty="0" smtClean="0">
                <a:latin typeface="Courier New" charset="0"/>
              </a:rPr>
              <a:t>, line)) {</a:t>
            </a:r>
          </a:p>
          <a:p>
            <a:r>
              <a:rPr lang="en-US" sz="1600" dirty="0" smtClean="0">
                <a:latin typeface="Courier New" charset="0"/>
              </a:rPr>
              <a:t>      </a:t>
            </a:r>
            <a:r>
              <a:rPr lang="en-US" sz="1600" dirty="0" err="1" smtClean="0">
                <a:latin typeface="Courier New" charset="0"/>
              </a:rPr>
              <a:t>lines.add(line</a:t>
            </a:r>
            <a:r>
              <a:rPr lang="en-US" sz="1600" dirty="0" smtClean="0">
                <a:latin typeface="Courier New" charset="0"/>
              </a:rPr>
              <a:t>);</a:t>
            </a:r>
          </a:p>
          <a:p>
            <a:r>
              <a:rPr lang="en-US" sz="1600" dirty="0" smtClean="0">
                <a:latin typeface="Courier New" charset="0"/>
              </a:rPr>
              <a:t>   }</a:t>
            </a:r>
          </a:p>
          <a:p>
            <a:r>
              <a:rPr lang="en-US" sz="1600" dirty="0" smtClean="0">
                <a:latin typeface="Courier New" charset="0"/>
              </a:rPr>
              <a:t>}</a:t>
            </a:r>
            <a:endParaRPr lang="en-US" sz="1600" dirty="0">
              <a:latin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Review: Read File to Vector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2480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vervie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9" t="12054" r="21125" b="3580"/>
          <a:stretch/>
        </p:blipFill>
        <p:spPr>
          <a:xfrm>
            <a:off x="1051367" y="1005873"/>
            <a:ext cx="6661622" cy="5546970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Velociraptor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Safety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 rot="20061920">
            <a:off x="3670332" y="4501365"/>
            <a:ext cx="4312356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</a:t>
            </a:r>
            <a:r>
              <a:rPr lang="en-US" sz="2800" dirty="0" smtClean="0"/>
              <a:t>oard[x][y] crashed our program when x was -1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62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07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Stacks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89772" y="4478305"/>
            <a:ext cx="120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Queues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0276" y="3506117"/>
            <a:ext cx="96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Music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157" y="5422954"/>
            <a:ext cx="124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396" y="466071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4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07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Stacks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89772" y="4478305"/>
            <a:ext cx="120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Queues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0276" y="3506117"/>
            <a:ext cx="96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Music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157" y="5422954"/>
            <a:ext cx="124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9296" y="4294785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2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4903" y="-194841"/>
            <a:ext cx="12928460" cy="7272259"/>
          </a:xfrm>
          <a:prstGeom prst="rect">
            <a:avLst/>
          </a:prstGeom>
        </p:spPr>
      </p:pic>
      <p:pic>
        <p:nvPicPr>
          <p:cNvPr id="5" name="tycho-awalk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6357" y="276107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11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498" name="Picture 2" descr="PurplePla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pic>
        <p:nvPicPr>
          <p:cNvPr id="618500" name="Picture 4" descr="StackBackgroun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2352674"/>
            <a:ext cx="2057400" cy="3175000"/>
          </a:xfrm>
          <a:prstGeom prst="rect">
            <a:avLst/>
          </a:prstGeom>
          <a:noFill/>
        </p:spPr>
      </p:pic>
      <p:grpSp>
        <p:nvGrpSpPr>
          <p:cNvPr id="618501" name="Group 5"/>
          <p:cNvGrpSpPr>
            <a:grpSpLocks/>
          </p:cNvGrpSpPr>
          <p:nvPr/>
        </p:nvGrpSpPr>
        <p:grpSpPr bwMode="auto">
          <a:xfrm>
            <a:off x="5233988" y="1803399"/>
            <a:ext cx="1763712" cy="550863"/>
            <a:chOff x="4017" y="1128"/>
            <a:chExt cx="1111" cy="347"/>
          </a:xfrm>
        </p:grpSpPr>
        <p:pic>
          <p:nvPicPr>
            <p:cNvPr id="618502" name="Picture 6" descr="BluePlat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17" y="1128"/>
              <a:ext cx="1111" cy="171"/>
            </a:xfrm>
            <a:prstGeom prst="rect">
              <a:avLst/>
            </a:prstGeom>
            <a:noFill/>
          </p:spPr>
        </p:pic>
        <p:pic>
          <p:nvPicPr>
            <p:cNvPr id="618503" name="Picture 7" descr="PurplePlat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17" y="1304"/>
              <a:ext cx="1111" cy="171"/>
            </a:xfrm>
            <a:prstGeom prst="rect">
              <a:avLst/>
            </a:prstGeom>
            <a:noFill/>
          </p:spPr>
        </p:pic>
      </p:grpSp>
      <p:pic>
        <p:nvPicPr>
          <p:cNvPr id="618505" name="Picture 9" descr="CoilSpri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2884487"/>
            <a:ext cx="1155700" cy="2616200"/>
          </a:xfrm>
          <a:prstGeom prst="rect">
            <a:avLst/>
          </a:prstGeom>
          <a:noFill/>
        </p:spPr>
      </p:pic>
      <p:pic>
        <p:nvPicPr>
          <p:cNvPr id="618506" name="Picture 10" descr="BB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grpSp>
        <p:nvGrpSpPr>
          <p:cNvPr id="618507" name="Group 11"/>
          <p:cNvGrpSpPr>
            <a:grpSpLocks/>
          </p:cNvGrpSpPr>
          <p:nvPr/>
        </p:nvGrpSpPr>
        <p:grpSpPr bwMode="auto">
          <a:xfrm>
            <a:off x="5233988" y="1803399"/>
            <a:ext cx="1763712" cy="550863"/>
            <a:chOff x="4017" y="1128"/>
            <a:chExt cx="1111" cy="347"/>
          </a:xfrm>
        </p:grpSpPr>
        <p:pic>
          <p:nvPicPr>
            <p:cNvPr id="618508" name="Picture 12" descr="GreenPlate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017" y="1128"/>
              <a:ext cx="1111" cy="171"/>
            </a:xfrm>
            <a:prstGeom prst="rect">
              <a:avLst/>
            </a:prstGeom>
            <a:noFill/>
          </p:spPr>
        </p:pic>
        <p:pic>
          <p:nvPicPr>
            <p:cNvPr id="618509" name="Picture 13" descr="BBP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017" y="1304"/>
              <a:ext cx="1111" cy="171"/>
            </a:xfrm>
            <a:prstGeom prst="rect">
              <a:avLst/>
            </a:prstGeom>
            <a:noFill/>
          </p:spPr>
        </p:pic>
      </p:grpSp>
      <p:pic>
        <p:nvPicPr>
          <p:cNvPr id="618510" name="Picture 14" descr="GBP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33988" y="2082799"/>
            <a:ext cx="1763712" cy="271463"/>
          </a:xfrm>
          <a:prstGeom prst="rect">
            <a:avLst/>
          </a:prstGeom>
          <a:noFill/>
        </p:spPr>
      </p:pic>
      <p:sp>
        <p:nvSpPr>
          <p:cNvPr id="618511" name="Rectangle 15"/>
          <p:cNvSpPr>
            <a:spLocks noChangeArrowheads="1"/>
          </p:cNvSpPr>
          <p:nvPr/>
        </p:nvSpPr>
        <p:spPr bwMode="auto">
          <a:xfrm>
            <a:off x="5029200" y="5537200"/>
            <a:ext cx="2209800" cy="1320800"/>
          </a:xfrm>
          <a:prstGeom prst="rect">
            <a:avLst/>
          </a:prstGeom>
          <a:solidFill>
            <a:schemeClr val="bg1"/>
          </a:solidFill>
          <a:ln w="9525">
            <a:solidFill>
              <a:srgbClr val="CCFFFF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8523" name="Picture 27" descr="BluePlat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2400" y="2362199"/>
            <a:ext cx="1763713" cy="271463"/>
          </a:xfrm>
          <a:prstGeom prst="rect">
            <a:avLst/>
          </a:prstGeom>
          <a:noFill/>
        </p:spPr>
      </p:pic>
      <p:pic>
        <p:nvPicPr>
          <p:cNvPr id="618521" name="Picture 25" descr="PurplePla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5100" y="2616199"/>
            <a:ext cx="1763713" cy="271463"/>
          </a:xfrm>
          <a:prstGeom prst="rect">
            <a:avLst/>
          </a:prstGeom>
          <a:noFill/>
        </p:spPr>
      </p:pic>
      <p:pic>
        <p:nvPicPr>
          <p:cNvPr id="618512" name="Picture 16" descr="StackSidePanel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97700" y="2346324"/>
            <a:ext cx="165100" cy="3181350"/>
          </a:xfrm>
          <a:prstGeom prst="rect">
            <a:avLst/>
          </a:prstGeom>
          <a:noFill/>
        </p:spPr>
      </p:pic>
      <p:pic>
        <p:nvPicPr>
          <p:cNvPr id="618513" name="Picture 17" descr="StackSidePanel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105400" y="2346324"/>
            <a:ext cx="165100" cy="3181350"/>
          </a:xfrm>
          <a:prstGeom prst="rect">
            <a:avLst/>
          </a:prstGeom>
          <a:noFill/>
        </p:spPr>
      </p:pic>
      <p:pic>
        <p:nvPicPr>
          <p:cNvPr id="618524" name="Picture 28" descr="StackDoor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245100" y="2346324"/>
            <a:ext cx="1773238" cy="318135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85800" y="2212318"/>
            <a:ext cx="348259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Last in, first out. LIFO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ush</a:t>
            </a:r>
            <a:r>
              <a:rPr lang="en-US" sz="3000" dirty="0" smtClean="0"/>
              <a:t> and 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pop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  <a:p>
            <a:endParaRPr lang="en-US" sz="3000" dirty="0" smtClean="0"/>
          </a:p>
          <a:p>
            <a:r>
              <a:rPr lang="en-US" sz="3000" dirty="0" smtClean="0"/>
              <a:t>Dish </a:t>
            </a:r>
            <a:r>
              <a:rPr lang="en-US" sz="3000" dirty="0" smtClean="0"/>
              <a:t>metaphor</a:t>
            </a:r>
            <a:endParaRPr lang="en-US" sz="3000" dirty="0" smtClean="0"/>
          </a:p>
        </p:txBody>
      </p: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Stack Metaphor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328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0"/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0"/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7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0"/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0"/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618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18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18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971" name="Group 3"/>
          <p:cNvGrpSpPr>
            <a:grpSpLocks/>
          </p:cNvGrpSpPr>
          <p:nvPr/>
        </p:nvGrpSpPr>
        <p:grpSpPr bwMode="auto">
          <a:xfrm>
            <a:off x="495300" y="1384300"/>
            <a:ext cx="8153400" cy="661988"/>
            <a:chOff x="288" y="1103"/>
            <a:chExt cx="5136" cy="417"/>
          </a:xfrm>
        </p:grpSpPr>
        <p:sp>
          <p:nvSpPr>
            <p:cNvPr id="595972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73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stack.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size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95974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Returns the number of values pushed onto the stack.</a:t>
              </a:r>
            </a:p>
          </p:txBody>
        </p:sp>
      </p:grpSp>
      <p:grpSp>
        <p:nvGrpSpPr>
          <p:cNvPr id="595975" name="Group 7"/>
          <p:cNvGrpSpPr>
            <a:grpSpLocks/>
          </p:cNvGrpSpPr>
          <p:nvPr/>
        </p:nvGrpSpPr>
        <p:grpSpPr bwMode="auto">
          <a:xfrm>
            <a:off x="495300" y="2032000"/>
            <a:ext cx="8153400" cy="674688"/>
            <a:chOff x="288" y="1511"/>
            <a:chExt cx="5136" cy="425"/>
          </a:xfrm>
        </p:grpSpPr>
        <p:sp>
          <p:nvSpPr>
            <p:cNvPr id="595976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77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stack.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isEmpty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95978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Returns </a:t>
              </a:r>
              <a:r>
                <a:rPr lang="en-US" sz="1600">
                  <a:latin typeface="Courier New" charset="0"/>
                </a:rPr>
                <a:t>true</a:t>
              </a:r>
              <a:r>
                <a:rPr lang="en-US" sz="1800" b="0"/>
                <a:t> if the stack is empty.  </a:t>
              </a:r>
            </a:p>
          </p:txBody>
        </p:sp>
      </p:grpSp>
      <p:grpSp>
        <p:nvGrpSpPr>
          <p:cNvPr id="595979" name="Group 11"/>
          <p:cNvGrpSpPr>
            <a:grpSpLocks/>
          </p:cNvGrpSpPr>
          <p:nvPr/>
        </p:nvGrpSpPr>
        <p:grpSpPr bwMode="auto">
          <a:xfrm>
            <a:off x="495300" y="2692400"/>
            <a:ext cx="8153400" cy="661988"/>
            <a:chOff x="288" y="1103"/>
            <a:chExt cx="5136" cy="417"/>
          </a:xfrm>
        </p:grpSpPr>
        <p:sp>
          <p:nvSpPr>
            <p:cNvPr id="595980" name="Rectangle 12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81" name="Text Box 13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stack.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push</a:t>
              </a:r>
              <a:r>
                <a:rPr lang="en-US" sz="2000" dirty="0">
                  <a:latin typeface="Courier New" charset="0"/>
                </a:rPr>
                <a:t>(value)</a:t>
              </a:r>
            </a:p>
          </p:txBody>
        </p:sp>
        <p:sp>
          <p:nvSpPr>
            <p:cNvPr id="595982" name="Text Box 14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Pushes a new value onto the stack.</a:t>
              </a:r>
            </a:p>
          </p:txBody>
        </p:sp>
      </p:grpSp>
      <p:grpSp>
        <p:nvGrpSpPr>
          <p:cNvPr id="595983" name="Group 15"/>
          <p:cNvGrpSpPr>
            <a:grpSpLocks/>
          </p:cNvGrpSpPr>
          <p:nvPr/>
        </p:nvGrpSpPr>
        <p:grpSpPr bwMode="auto">
          <a:xfrm>
            <a:off x="495300" y="3340100"/>
            <a:ext cx="8153400" cy="674688"/>
            <a:chOff x="288" y="1511"/>
            <a:chExt cx="5136" cy="425"/>
          </a:xfrm>
        </p:grpSpPr>
        <p:sp>
          <p:nvSpPr>
            <p:cNvPr id="595984" name="Rectangle 16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85" name="Text Box 17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stack.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pop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95986" name="Text Box 18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Removes and returns the top value from the stack.</a:t>
              </a:r>
            </a:p>
          </p:txBody>
        </p:sp>
      </p:grpSp>
      <p:grpSp>
        <p:nvGrpSpPr>
          <p:cNvPr id="595987" name="Group 19"/>
          <p:cNvGrpSpPr>
            <a:grpSpLocks/>
          </p:cNvGrpSpPr>
          <p:nvPr/>
        </p:nvGrpSpPr>
        <p:grpSpPr bwMode="auto">
          <a:xfrm>
            <a:off x="495300" y="4000500"/>
            <a:ext cx="8153400" cy="674688"/>
            <a:chOff x="312" y="2856"/>
            <a:chExt cx="5136" cy="425"/>
          </a:xfrm>
        </p:grpSpPr>
        <p:sp>
          <p:nvSpPr>
            <p:cNvPr id="595988" name="Rectangle 20"/>
            <p:cNvSpPr>
              <a:spLocks noChangeArrowheads="1"/>
            </p:cNvSpPr>
            <p:nvPr/>
          </p:nvSpPr>
          <p:spPr bwMode="auto">
            <a:xfrm>
              <a:off x="312" y="2864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89" name="Text Box 21"/>
            <p:cNvSpPr txBox="1">
              <a:spLocks noChangeArrowheads="1"/>
            </p:cNvSpPr>
            <p:nvPr/>
          </p:nvSpPr>
          <p:spPr bwMode="auto">
            <a:xfrm>
              <a:off x="408" y="2856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stack.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peek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95990" name="Text Box 22"/>
            <p:cNvSpPr txBox="1">
              <a:spLocks noChangeArrowheads="1"/>
            </p:cNvSpPr>
            <p:nvPr/>
          </p:nvSpPr>
          <p:spPr bwMode="auto">
            <a:xfrm>
              <a:off x="600" y="3041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 dirty="0"/>
                <a:t>Returns the top value from the stack without removing it.</a:t>
              </a:r>
            </a:p>
          </p:txBody>
        </p:sp>
      </p:grpSp>
      <p:grpSp>
        <p:nvGrpSpPr>
          <p:cNvPr id="595991" name="Group 23"/>
          <p:cNvGrpSpPr>
            <a:grpSpLocks/>
          </p:cNvGrpSpPr>
          <p:nvPr/>
        </p:nvGrpSpPr>
        <p:grpSpPr bwMode="auto">
          <a:xfrm>
            <a:off x="495300" y="4659313"/>
            <a:ext cx="8153400" cy="674687"/>
            <a:chOff x="312" y="2856"/>
            <a:chExt cx="5136" cy="425"/>
          </a:xfrm>
        </p:grpSpPr>
        <p:sp>
          <p:nvSpPr>
            <p:cNvPr id="595992" name="Rectangle 24"/>
            <p:cNvSpPr>
              <a:spLocks noChangeArrowheads="1"/>
            </p:cNvSpPr>
            <p:nvPr/>
          </p:nvSpPr>
          <p:spPr bwMode="auto">
            <a:xfrm>
              <a:off x="312" y="2864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93" name="Text Box 25"/>
            <p:cNvSpPr txBox="1">
              <a:spLocks noChangeArrowheads="1"/>
            </p:cNvSpPr>
            <p:nvPr/>
          </p:nvSpPr>
          <p:spPr bwMode="auto">
            <a:xfrm>
              <a:off x="408" y="2856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stack.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clear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95994" name="Text Box 26"/>
            <p:cNvSpPr txBox="1">
              <a:spLocks noChangeArrowheads="1"/>
            </p:cNvSpPr>
            <p:nvPr/>
          </p:nvSpPr>
          <p:spPr bwMode="auto">
            <a:xfrm>
              <a:off x="600" y="3041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Removes all values from the stack.</a:t>
              </a:r>
            </a:p>
          </p:txBody>
        </p:sp>
      </p:grpSp>
      <p:sp>
        <p:nvSpPr>
          <p:cNvPr id="3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Stack&lt;</a:t>
            </a:r>
            <a:r>
              <a:rPr lang="en-US" sz="4600" i="1" dirty="0" smtClean="0">
                <a:latin typeface="Calibri"/>
                <a:cs typeface="Calibri"/>
              </a:rPr>
              <a:t>type</a:t>
            </a:r>
            <a:r>
              <a:rPr lang="en-US" sz="4600" dirty="0" smtClean="0">
                <a:latin typeface="Calibri"/>
                <a:cs typeface="Calibri"/>
              </a:rPr>
              <a:t>&gt;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430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975" name="Group 7"/>
          <p:cNvGrpSpPr>
            <a:grpSpLocks/>
          </p:cNvGrpSpPr>
          <p:nvPr/>
        </p:nvGrpSpPr>
        <p:grpSpPr bwMode="auto">
          <a:xfrm>
            <a:off x="495300" y="2032000"/>
            <a:ext cx="8153400" cy="674688"/>
            <a:chOff x="288" y="1511"/>
            <a:chExt cx="5136" cy="425"/>
          </a:xfrm>
        </p:grpSpPr>
        <p:sp>
          <p:nvSpPr>
            <p:cNvPr id="595976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77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stack.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isEmpty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95978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Returns </a:t>
              </a:r>
              <a:r>
                <a:rPr lang="en-US" sz="1600">
                  <a:latin typeface="Courier New" charset="0"/>
                </a:rPr>
                <a:t>true</a:t>
              </a:r>
              <a:r>
                <a:rPr lang="en-US" sz="1800" b="0"/>
                <a:t> if the stack is empty.  </a:t>
              </a:r>
            </a:p>
          </p:txBody>
        </p:sp>
      </p:grpSp>
      <p:grpSp>
        <p:nvGrpSpPr>
          <p:cNvPr id="595979" name="Group 11"/>
          <p:cNvGrpSpPr>
            <a:grpSpLocks/>
          </p:cNvGrpSpPr>
          <p:nvPr/>
        </p:nvGrpSpPr>
        <p:grpSpPr bwMode="auto">
          <a:xfrm>
            <a:off x="495300" y="2692400"/>
            <a:ext cx="8153400" cy="661988"/>
            <a:chOff x="288" y="1103"/>
            <a:chExt cx="5136" cy="417"/>
          </a:xfrm>
        </p:grpSpPr>
        <p:sp>
          <p:nvSpPr>
            <p:cNvPr id="595980" name="Rectangle 12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81" name="Text Box 13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stack.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push</a:t>
              </a:r>
              <a:r>
                <a:rPr lang="en-US" sz="2000" dirty="0">
                  <a:latin typeface="Courier New" charset="0"/>
                </a:rPr>
                <a:t>(value)</a:t>
              </a:r>
            </a:p>
          </p:txBody>
        </p:sp>
        <p:sp>
          <p:nvSpPr>
            <p:cNvPr id="595982" name="Text Box 14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Pushes a new value onto the stack.</a:t>
              </a:r>
            </a:p>
          </p:txBody>
        </p:sp>
      </p:grpSp>
      <p:grpSp>
        <p:nvGrpSpPr>
          <p:cNvPr id="595983" name="Group 15"/>
          <p:cNvGrpSpPr>
            <a:grpSpLocks/>
          </p:cNvGrpSpPr>
          <p:nvPr/>
        </p:nvGrpSpPr>
        <p:grpSpPr bwMode="auto">
          <a:xfrm>
            <a:off x="495300" y="3340100"/>
            <a:ext cx="8153400" cy="674688"/>
            <a:chOff x="288" y="1511"/>
            <a:chExt cx="5136" cy="425"/>
          </a:xfrm>
        </p:grpSpPr>
        <p:sp>
          <p:nvSpPr>
            <p:cNvPr id="595984" name="Rectangle 16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95985" name="Text Box 17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stack.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pop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95986" name="Text Box 18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Removes and returns the top value from the stack.</a:t>
              </a:r>
            </a:p>
          </p:txBody>
        </p:sp>
      </p:grpSp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Stack&lt;</a:t>
            </a:r>
            <a:r>
              <a:rPr lang="en-US" sz="4600" i="1" dirty="0" smtClean="0">
                <a:latin typeface="Calibri"/>
                <a:cs typeface="Calibri"/>
              </a:rPr>
              <a:t>type</a:t>
            </a:r>
            <a:r>
              <a:rPr lang="en-US" sz="4600" dirty="0" smtClean="0">
                <a:latin typeface="Calibri"/>
                <a:cs typeface="Calibri"/>
              </a:rPr>
              <a:t>&gt;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227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89" y="1435100"/>
            <a:ext cx="3585491" cy="43434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Call Stack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8689" y="4940300"/>
            <a:ext cx="3454401" cy="8509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40945" y="4978400"/>
            <a:ext cx="430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Function (aka method) call stack:</a:t>
            </a:r>
          </a:p>
          <a:p>
            <a:pPr algn="ctr"/>
            <a:r>
              <a:rPr lang="en-US" sz="2400" dirty="0" smtClean="0"/>
              <a:t>Last in, First out Queue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162300" y="4165600"/>
            <a:ext cx="2324100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162300" y="3479800"/>
            <a:ext cx="2324100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functionA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162300" y="2806700"/>
            <a:ext cx="2324100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functionB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162300" y="2133600"/>
            <a:ext cx="2324100" cy="584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functionC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3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312" name="Group 8"/>
          <p:cNvGrpSpPr>
            <a:grpSpLocks/>
          </p:cNvGrpSpPr>
          <p:nvPr/>
        </p:nvGrpSpPr>
        <p:grpSpPr bwMode="auto">
          <a:xfrm>
            <a:off x="1143000" y="3421062"/>
            <a:ext cx="7019925" cy="1836738"/>
            <a:chOff x="960" y="2336"/>
            <a:chExt cx="3846" cy="1157"/>
          </a:xfrm>
        </p:grpSpPr>
        <p:pic>
          <p:nvPicPr>
            <p:cNvPr id="610313" name="Picture 9" descr="Console (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0" y="2341"/>
              <a:ext cx="3846" cy="1152"/>
            </a:xfrm>
            <a:prstGeom prst="rect">
              <a:avLst/>
            </a:prstGeom>
            <a:noFill/>
          </p:spPr>
        </p:pic>
        <p:sp>
          <p:nvSpPr>
            <p:cNvPr id="610314" name="Text Box 10"/>
            <p:cNvSpPr txBox="1">
              <a:spLocks noChangeArrowheads="1"/>
            </p:cNvSpPr>
            <p:nvPr/>
          </p:nvSpPr>
          <p:spPr bwMode="auto">
            <a:xfrm>
              <a:off x="1200" y="2336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Helvetica" charset="0"/>
                </a:rPr>
                <a:t>OperatorMatching</a:t>
              </a:r>
              <a:endParaRPr lang="en-US" sz="1000" b="0">
                <a:solidFill>
                  <a:srgbClr val="333333"/>
                </a:solidFill>
                <a:latin typeface="Charcoal CY" charset="-52"/>
              </a:endParaRPr>
            </a:p>
          </p:txBody>
        </p:sp>
      </p:grpSp>
      <p:sp>
        <p:nvSpPr>
          <p:cNvPr id="610316" name="Text Box 12"/>
          <p:cNvSpPr txBox="1">
            <a:spLocks noChangeArrowheads="1"/>
          </p:cNvSpPr>
          <p:nvPr/>
        </p:nvSpPr>
        <p:spPr bwMode="auto">
          <a:xfrm>
            <a:off x="1155700" y="3627665"/>
            <a:ext cx="5118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 New" charset="0"/>
              </a:rPr>
              <a:t>Enter string:</a:t>
            </a:r>
          </a:p>
        </p:txBody>
      </p:sp>
      <p:sp>
        <p:nvSpPr>
          <p:cNvPr id="610317" name="Text Box 13"/>
          <p:cNvSpPr txBox="1">
            <a:spLocks noChangeArrowheads="1"/>
          </p:cNvSpPr>
          <p:nvPr/>
        </p:nvSpPr>
        <p:spPr bwMode="auto">
          <a:xfrm>
            <a:off x="1155699" y="3627665"/>
            <a:ext cx="67103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 charset="0"/>
              </a:rPr>
              <a:t>              { s = 2 *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(3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); x = (1 + (2)); }</a:t>
            </a:r>
          </a:p>
        </p:txBody>
      </p:sp>
      <p:sp>
        <p:nvSpPr>
          <p:cNvPr id="610318" name="Text Box 14"/>
          <p:cNvSpPr txBox="1">
            <a:spLocks noChangeArrowheads="1"/>
          </p:cNvSpPr>
          <p:nvPr/>
        </p:nvSpPr>
        <p:spPr bwMode="auto">
          <a:xfrm>
            <a:off x="1155700" y="3837215"/>
            <a:ext cx="5118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urier New" charset="0"/>
              </a:rPr>
              <a:t>Brackets are properly nested</a:t>
            </a:r>
          </a:p>
        </p:txBody>
      </p:sp>
      <p:sp>
        <p:nvSpPr>
          <p:cNvPr id="610319" name="Text Box 15"/>
          <p:cNvSpPr txBox="1">
            <a:spLocks noChangeArrowheads="1"/>
          </p:cNvSpPr>
          <p:nvPr/>
        </p:nvSpPr>
        <p:spPr bwMode="auto">
          <a:xfrm>
            <a:off x="1155700" y="4046765"/>
            <a:ext cx="5118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 New" charset="0"/>
              </a:rPr>
              <a:t>Enter string:</a:t>
            </a:r>
          </a:p>
        </p:txBody>
      </p:sp>
      <p:sp>
        <p:nvSpPr>
          <p:cNvPr id="610320" name="Text Box 16"/>
          <p:cNvSpPr txBox="1">
            <a:spLocks noChangeArrowheads="1"/>
          </p:cNvSpPr>
          <p:nvPr/>
        </p:nvSpPr>
        <p:spPr bwMode="auto">
          <a:xfrm>
            <a:off x="1155700" y="4046765"/>
            <a:ext cx="5880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 New" charset="0"/>
              </a:rPr>
              <a:t>              (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a(2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)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+ </a:t>
            </a:r>
            <a:r>
              <a:rPr lang="en-US" dirty="0" smtClean="0">
                <a:solidFill>
                  <a:srgbClr val="0000FF"/>
                </a:solidFill>
                <a:latin typeface="Courier New" charset="0"/>
              </a:rPr>
              <a:t>b(3</a:t>
            </a:r>
            <a:r>
              <a:rPr lang="en-US" dirty="0">
                <a:solidFill>
                  <a:srgbClr val="0000FF"/>
                </a:solidFill>
                <a:latin typeface="Courier New" charset="0"/>
              </a:rPr>
              <a:t>}</a:t>
            </a:r>
          </a:p>
        </p:txBody>
      </p:sp>
      <p:sp>
        <p:nvSpPr>
          <p:cNvPr id="610321" name="Text Box 17"/>
          <p:cNvSpPr txBox="1">
            <a:spLocks noChangeArrowheads="1"/>
          </p:cNvSpPr>
          <p:nvPr/>
        </p:nvSpPr>
        <p:spPr bwMode="auto">
          <a:xfrm>
            <a:off x="1155700" y="4256315"/>
            <a:ext cx="5118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 New" charset="0"/>
              </a:rPr>
              <a:t>Brackets are incorrect</a:t>
            </a:r>
          </a:p>
        </p:txBody>
      </p:sp>
      <p:sp>
        <p:nvSpPr>
          <p:cNvPr id="610322" name="Text Box 18"/>
          <p:cNvSpPr txBox="1">
            <a:spLocks noChangeArrowheads="1"/>
          </p:cNvSpPr>
          <p:nvPr/>
        </p:nvSpPr>
        <p:spPr bwMode="auto">
          <a:xfrm>
            <a:off x="1155700" y="4472215"/>
            <a:ext cx="5118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urier New" charset="0"/>
              </a:rPr>
              <a:t>Enter string:</a:t>
            </a:r>
          </a:p>
        </p:txBody>
      </p:sp>
      <p:sp>
        <p:nvSpPr>
          <p:cNvPr id="610324" name="Text Box 20"/>
          <p:cNvSpPr txBox="1">
            <a:spLocks noChangeArrowheads="1"/>
          </p:cNvSpPr>
          <p:nvPr/>
        </p:nvSpPr>
        <p:spPr bwMode="auto">
          <a:xfrm>
            <a:off x="647700" y="1143000"/>
            <a:ext cx="7848600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lnSpc>
                <a:spcPct val="85000"/>
              </a:lnSpc>
              <a:spcBef>
                <a:spcPct val="50000"/>
              </a:spcBef>
            </a:pPr>
            <a:r>
              <a:rPr lang="en-US" sz="2400" b="0" dirty="0" smtClean="0"/>
              <a:t>Check if parenthesis are balanced</a:t>
            </a:r>
            <a:endParaRPr lang="en-US" sz="2400" b="0" dirty="0"/>
          </a:p>
        </p:txBody>
      </p:sp>
      <p:sp>
        <p:nvSpPr>
          <p:cNvPr id="610325" name="Text Box 21"/>
          <p:cNvSpPr txBox="1">
            <a:spLocks noChangeArrowheads="1"/>
          </p:cNvSpPr>
          <p:nvPr/>
        </p:nvSpPr>
        <p:spPr bwMode="auto">
          <a:xfrm>
            <a:off x="1483519" y="2103437"/>
            <a:ext cx="6019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Courier New" charset="0"/>
              </a:rPr>
              <a:t>{ s = 2 * </a:t>
            </a:r>
            <a:r>
              <a:rPr lang="en-US" sz="2000" dirty="0" smtClean="0">
                <a:latin typeface="Courier New" charset="0"/>
              </a:rPr>
              <a:t>(3</a:t>
            </a:r>
            <a:r>
              <a:rPr lang="en-US" sz="2000" dirty="0">
                <a:latin typeface="Courier New" charset="0"/>
              </a:rPr>
              <a:t>); x = (1 + (2)); }</a:t>
            </a: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Balance Parenthesis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09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16" grpId="0" build="p" autoUpdateAnimBg="0"/>
      <p:bldP spid="610317" grpId="0" build="p" autoUpdateAnimBg="0"/>
      <p:bldP spid="610318" grpId="0" build="p" autoUpdateAnimBg="0"/>
      <p:bldP spid="610319" grpId="0" build="p" autoUpdateAnimBg="0"/>
      <p:bldP spid="610320" grpId="0" build="p" autoUpdateAnimBg="0"/>
      <p:bldP spid="610321" grpId="0" build="p" autoUpdateAnimBg="0"/>
      <p:bldP spid="610322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07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Stacks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89772" y="4478305"/>
            <a:ext cx="120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Queues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0276" y="3506117"/>
            <a:ext cx="96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Music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157" y="5422954"/>
            <a:ext cx="124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9296" y="4294785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07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Stacks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89772" y="4478305"/>
            <a:ext cx="120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Queues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0276" y="3506117"/>
            <a:ext cx="96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Music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157" y="5422954"/>
            <a:ext cx="124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6096" y="3620034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04800" y="2290904"/>
            <a:ext cx="432201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First in, first out. FIFO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enqueue</a:t>
            </a:r>
            <a:r>
              <a:rPr lang="en-US" sz="3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000" dirty="0" smtClean="0"/>
              <a:t>and </a:t>
            </a:r>
            <a:r>
              <a:rPr lang="en-US" sz="3000" dirty="0" err="1" smtClean="0">
                <a:latin typeface="Courier New" pitchFamily="49" charset="0"/>
                <a:cs typeface="Courier New" pitchFamily="49" charset="0"/>
              </a:rPr>
              <a:t>dequeue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  <a:p>
            <a:endParaRPr lang="en-US" sz="3000" dirty="0" smtClean="0"/>
          </a:p>
          <a:p>
            <a:r>
              <a:rPr lang="en-US" sz="3000" dirty="0" smtClean="0"/>
              <a:t>Line metaphor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303" r="12790"/>
          <a:stretch/>
        </p:blipFill>
        <p:spPr>
          <a:xfrm flipH="1">
            <a:off x="4626817" y="1848556"/>
            <a:ext cx="4275668" cy="4064000"/>
          </a:xfrm>
          <a:prstGeom prst="rect">
            <a:avLst/>
          </a:prstGeom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Queue Metaphor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32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0 at 9.3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39"/>
            <a:ext cx="9144000" cy="477932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</a:t>
            </a:r>
            <a:r>
              <a:rPr lang="en-US" sz="4600" dirty="0" err="1" smtClean="0">
                <a:latin typeface="Calibri"/>
                <a:cs typeface="Calibri"/>
              </a:rPr>
              <a:t>LaIR</a:t>
            </a:r>
            <a:r>
              <a:rPr lang="en-US" sz="4600" dirty="0" smtClean="0">
                <a:latin typeface="Calibri"/>
                <a:cs typeface="Calibri"/>
              </a:rPr>
              <a:t> Queue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273300"/>
            <a:ext cx="6146800" cy="4089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18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1194" y="-319411"/>
            <a:ext cx="10776894" cy="717741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</a:t>
            </a:r>
            <a:r>
              <a:rPr lang="en-US" sz="4600" dirty="0" err="1" smtClean="0">
                <a:latin typeface="Calibri"/>
                <a:cs typeface="Calibri"/>
              </a:rPr>
              <a:t>LaIR</a:t>
            </a:r>
            <a:r>
              <a:rPr lang="en-US" sz="4600" dirty="0" smtClean="0">
                <a:latin typeface="Calibri"/>
                <a:cs typeface="Calibri"/>
              </a:rPr>
              <a:t> Queue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09148" y="3063936"/>
            <a:ext cx="1150686" cy="2697761"/>
            <a:chOff x="3879483" y="1004884"/>
            <a:chExt cx="558200" cy="130868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Oval 1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832100"/>
            <a:ext cx="2286000" cy="304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3835400" y="1663700"/>
            <a:ext cx="3797300" cy="1612900"/>
          </a:xfrm>
          <a:prstGeom prst="wedgeRoundRectCallout">
            <a:avLst>
              <a:gd name="adj1" fmla="val -52940"/>
              <a:gd name="adj2" fmla="val 6643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Hermoine</a:t>
            </a:r>
            <a:r>
              <a:rPr lang="en-US" dirty="0" smtClean="0">
                <a:solidFill>
                  <a:schemeClr val="tx1"/>
                </a:solidFill>
              </a:rPr>
              <a:t> Granger: I don’t understand file reading on Game of Life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92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836" y="0"/>
            <a:ext cx="12172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3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0 at 9.3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39"/>
            <a:ext cx="9144000" cy="477932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</a:t>
            </a:r>
            <a:r>
              <a:rPr lang="en-US" sz="4600" dirty="0" err="1" smtClean="0">
                <a:latin typeface="Calibri"/>
                <a:cs typeface="Calibri"/>
              </a:rPr>
              <a:t>LaIR</a:t>
            </a:r>
            <a:r>
              <a:rPr lang="en-US" sz="4600" dirty="0" smtClean="0">
                <a:latin typeface="Calibri"/>
                <a:cs typeface="Calibri"/>
              </a:rPr>
              <a:t> Queue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273300"/>
            <a:ext cx="6146800" cy="4089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6-01-10 at 9.31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6" r="34444" b="52923"/>
          <a:stretch/>
        </p:blipFill>
        <p:spPr>
          <a:xfrm>
            <a:off x="0" y="2374898"/>
            <a:ext cx="5994400" cy="889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300" y="2400298"/>
            <a:ext cx="2060154" cy="406402"/>
          </a:xfrm>
          <a:prstGeom prst="rect">
            <a:avLst/>
          </a:prstGeom>
          <a:solidFill>
            <a:srgbClr val="FBF7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7000" y="2412994"/>
            <a:ext cx="193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Hermoine</a:t>
            </a:r>
            <a:r>
              <a:rPr lang="en-US" dirty="0" smtClean="0"/>
              <a:t> Granger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86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1194" y="-319411"/>
            <a:ext cx="10776894" cy="717741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</a:t>
            </a:r>
            <a:r>
              <a:rPr lang="en-US" sz="4600" dirty="0" err="1" smtClean="0">
                <a:latin typeface="Calibri"/>
                <a:cs typeface="Calibri"/>
              </a:rPr>
              <a:t>LaIR</a:t>
            </a:r>
            <a:r>
              <a:rPr lang="en-US" sz="4600" dirty="0" smtClean="0">
                <a:latin typeface="Calibri"/>
                <a:cs typeface="Calibri"/>
              </a:rPr>
              <a:t> Queue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09148" y="3063936"/>
            <a:ext cx="1150686" cy="2697761"/>
            <a:chOff x="3879483" y="1004884"/>
            <a:chExt cx="558200" cy="130868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Oval 1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959100"/>
            <a:ext cx="4165600" cy="31242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3835400" y="1663700"/>
            <a:ext cx="3797300" cy="1612900"/>
          </a:xfrm>
          <a:prstGeom prst="wedgeRoundRectCallout">
            <a:avLst>
              <a:gd name="adj1" fmla="val -52940"/>
              <a:gd name="adj2" fmla="val 6643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Ron </a:t>
            </a:r>
            <a:r>
              <a:rPr lang="en-US" dirty="0" err="1" smtClean="0">
                <a:solidFill>
                  <a:schemeClr val="tx1"/>
                </a:solidFill>
              </a:rPr>
              <a:t>Weasley</a:t>
            </a:r>
            <a:r>
              <a:rPr lang="en-US" dirty="0" smtClean="0">
                <a:solidFill>
                  <a:schemeClr val="tx1"/>
                </a:solidFill>
              </a:rPr>
              <a:t>: My QT Creator is doing something weird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2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0 at 9.3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39"/>
            <a:ext cx="9144000" cy="477932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</a:t>
            </a:r>
            <a:r>
              <a:rPr lang="en-US" sz="4600" dirty="0" err="1" smtClean="0">
                <a:latin typeface="Calibri"/>
                <a:cs typeface="Calibri"/>
              </a:rPr>
              <a:t>LaIR</a:t>
            </a:r>
            <a:r>
              <a:rPr lang="en-US" sz="4600" dirty="0" smtClean="0">
                <a:latin typeface="Calibri"/>
                <a:cs typeface="Calibri"/>
              </a:rPr>
              <a:t> Queue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273300"/>
            <a:ext cx="6146800" cy="4089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6-01-10 at 9.31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6" r="34444" b="52923"/>
          <a:stretch/>
        </p:blipFill>
        <p:spPr>
          <a:xfrm>
            <a:off x="0" y="2374898"/>
            <a:ext cx="5994400" cy="889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300" y="2400298"/>
            <a:ext cx="2060154" cy="406402"/>
          </a:xfrm>
          <a:prstGeom prst="rect">
            <a:avLst/>
          </a:prstGeom>
          <a:solidFill>
            <a:srgbClr val="FBF7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7000" y="2412994"/>
            <a:ext cx="193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Hermoine</a:t>
            </a:r>
            <a:r>
              <a:rPr lang="en-US" dirty="0" smtClean="0"/>
              <a:t> Granger</a:t>
            </a:r>
            <a:endParaRPr lang="en-US" dirty="0"/>
          </a:p>
        </p:txBody>
      </p:sp>
      <p:pic>
        <p:nvPicPr>
          <p:cNvPr id="8" name="Picture 7" descr="Screen Shot 2016-01-10 at 9.31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6" r="34444" b="52923"/>
          <a:stretch/>
        </p:blipFill>
        <p:spPr>
          <a:xfrm>
            <a:off x="-12700" y="3340099"/>
            <a:ext cx="5994400" cy="889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1600" y="3365499"/>
            <a:ext cx="2060154" cy="406402"/>
          </a:xfrm>
          <a:prstGeom prst="rect">
            <a:avLst/>
          </a:prstGeom>
          <a:solidFill>
            <a:srgbClr val="FBF7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" y="337819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 </a:t>
            </a:r>
            <a:r>
              <a:rPr lang="en-US" dirty="0" err="1" smtClean="0"/>
              <a:t>Weasley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5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1194" y="-319411"/>
            <a:ext cx="10776894" cy="717741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</a:t>
            </a:r>
            <a:r>
              <a:rPr lang="en-US" sz="4600" dirty="0" err="1" smtClean="0">
                <a:latin typeface="Calibri"/>
                <a:cs typeface="Calibri"/>
              </a:rPr>
              <a:t>LaIR</a:t>
            </a:r>
            <a:r>
              <a:rPr lang="en-US" sz="4600" dirty="0" smtClean="0">
                <a:latin typeface="Calibri"/>
                <a:cs typeface="Calibri"/>
              </a:rPr>
              <a:t> Queue</a:t>
            </a:r>
            <a:endParaRPr lang="en-US" sz="4600" dirty="0">
              <a:latin typeface="Calibri"/>
              <a:cs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09148" y="3063936"/>
            <a:ext cx="1150686" cy="2697761"/>
            <a:chOff x="3879483" y="1004884"/>
            <a:chExt cx="558200" cy="130868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Oval 11"/>
            <p:cNvSpPr/>
            <p:nvPr/>
          </p:nvSpPr>
          <p:spPr>
            <a:xfrm>
              <a:off x="3949258" y="1004884"/>
              <a:ext cx="418649" cy="41864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05079" y="2003742"/>
              <a:ext cx="293084" cy="309831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3879483" y="1437490"/>
              <a:ext cx="558200" cy="566252"/>
            </a:xfrm>
            <a:prstGeom prst="round2Same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832100"/>
            <a:ext cx="2286000" cy="304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3835400" y="1663700"/>
            <a:ext cx="3797300" cy="1612900"/>
          </a:xfrm>
          <a:prstGeom prst="wedgeRoundRectCallout">
            <a:avLst>
              <a:gd name="adj1" fmla="val -52940"/>
              <a:gd name="adj2" fmla="val 6643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Hermoine</a:t>
            </a:r>
            <a:r>
              <a:rPr lang="en-US" dirty="0" smtClean="0">
                <a:solidFill>
                  <a:schemeClr val="tx1"/>
                </a:solidFill>
              </a:rPr>
              <a:t> Granger: I get it! Thanks for the help…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79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0 at 9.31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039"/>
            <a:ext cx="9144000" cy="477932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The </a:t>
            </a:r>
            <a:r>
              <a:rPr lang="en-US" sz="4600" dirty="0" err="1" smtClean="0">
                <a:latin typeface="Calibri"/>
                <a:cs typeface="Calibri"/>
              </a:rPr>
              <a:t>LaIR</a:t>
            </a:r>
            <a:r>
              <a:rPr lang="en-US" sz="4600" dirty="0" smtClean="0">
                <a:latin typeface="Calibri"/>
                <a:cs typeface="Calibri"/>
              </a:rPr>
              <a:t> Queue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273300"/>
            <a:ext cx="6146800" cy="4089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6-01-10 at 9.31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76" r="34444" b="52923"/>
          <a:stretch/>
        </p:blipFill>
        <p:spPr>
          <a:xfrm>
            <a:off x="-12700" y="2349500"/>
            <a:ext cx="5994400" cy="889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1600" y="2374900"/>
            <a:ext cx="2060154" cy="406402"/>
          </a:xfrm>
          <a:prstGeom prst="rect">
            <a:avLst/>
          </a:prstGeom>
          <a:solidFill>
            <a:srgbClr val="FBF7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" y="238759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 </a:t>
            </a:r>
            <a:r>
              <a:rPr lang="en-US" dirty="0" err="1" smtClean="0"/>
              <a:t>Weasley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09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0 at 11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76" y="0"/>
            <a:ext cx="10972798" cy="685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37" y="592667"/>
            <a:ext cx="1247022" cy="152399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-124176" y="592667"/>
            <a:ext cx="1704620" cy="5334000"/>
          </a:xfrm>
          <a:prstGeom prst="roundRect">
            <a:avLst>
              <a:gd name="adj" fmla="val 0"/>
            </a:avLst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621890" y="592667"/>
            <a:ext cx="2226731" cy="5771444"/>
          </a:xfrm>
          <a:prstGeom prst="roundRect">
            <a:avLst>
              <a:gd name="adj" fmla="val 0"/>
            </a:avLst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40556" y="2793999"/>
            <a:ext cx="1947333" cy="522111"/>
          </a:xfrm>
          <a:prstGeom prst="ellipse">
            <a:avLst/>
          </a:prstGeom>
          <a:noFill/>
          <a:ln w="762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6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827" name="Group 3"/>
          <p:cNvGrpSpPr>
            <a:grpSpLocks/>
          </p:cNvGrpSpPr>
          <p:nvPr/>
        </p:nvGrpSpPr>
        <p:grpSpPr bwMode="auto">
          <a:xfrm>
            <a:off x="495300" y="1384300"/>
            <a:ext cx="8153400" cy="661988"/>
            <a:chOff x="288" y="1103"/>
            <a:chExt cx="5136" cy="417"/>
          </a:xfrm>
        </p:grpSpPr>
        <p:sp>
          <p:nvSpPr>
            <p:cNvPr id="589828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89829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queue.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size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89830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 dirty="0"/>
                <a:t>Returns the number of values in the queue.</a:t>
              </a:r>
            </a:p>
          </p:txBody>
        </p:sp>
      </p:grpSp>
      <p:grpSp>
        <p:nvGrpSpPr>
          <p:cNvPr id="589831" name="Group 7"/>
          <p:cNvGrpSpPr>
            <a:grpSpLocks/>
          </p:cNvGrpSpPr>
          <p:nvPr/>
        </p:nvGrpSpPr>
        <p:grpSpPr bwMode="auto">
          <a:xfrm>
            <a:off x="495300" y="2032000"/>
            <a:ext cx="8153400" cy="674688"/>
            <a:chOff x="288" y="1511"/>
            <a:chExt cx="5136" cy="425"/>
          </a:xfrm>
        </p:grpSpPr>
        <p:sp>
          <p:nvSpPr>
            <p:cNvPr id="58983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8983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 smtClean="0">
                  <a:latin typeface="Courier New" charset="0"/>
                </a:rPr>
                <a:t>queue.</a:t>
              </a:r>
              <a:r>
                <a:rPr lang="en-US" sz="2000" b="1" dirty="0" err="1" smtClean="0">
                  <a:solidFill>
                    <a:srgbClr val="7030A0"/>
                  </a:solidFill>
                  <a:latin typeface="Courier New" charset="0"/>
                </a:rPr>
                <a:t>isEmpty</a:t>
              </a:r>
              <a:r>
                <a:rPr lang="en-US" sz="2000" dirty="0" smtClean="0">
                  <a:latin typeface="Courier New" charset="0"/>
                </a:rPr>
                <a:t>()</a:t>
              </a:r>
              <a:endParaRPr lang="en-US" sz="2000" dirty="0">
                <a:latin typeface="Courier New" charset="0"/>
              </a:endParaRPr>
            </a:p>
          </p:txBody>
        </p:sp>
        <p:sp>
          <p:nvSpPr>
            <p:cNvPr id="58983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Returns </a:t>
              </a:r>
              <a:r>
                <a:rPr lang="en-US" sz="1600">
                  <a:latin typeface="Courier New" charset="0"/>
                </a:rPr>
                <a:t>true</a:t>
              </a:r>
              <a:r>
                <a:rPr lang="en-US" sz="1800" b="0"/>
                <a:t> if the queue is empty.  </a:t>
              </a:r>
            </a:p>
          </p:txBody>
        </p:sp>
      </p:grpSp>
      <p:grpSp>
        <p:nvGrpSpPr>
          <p:cNvPr id="589835" name="Group 11"/>
          <p:cNvGrpSpPr>
            <a:grpSpLocks/>
          </p:cNvGrpSpPr>
          <p:nvPr/>
        </p:nvGrpSpPr>
        <p:grpSpPr bwMode="auto">
          <a:xfrm>
            <a:off x="495300" y="2692400"/>
            <a:ext cx="8153400" cy="661988"/>
            <a:chOff x="288" y="1103"/>
            <a:chExt cx="5136" cy="417"/>
          </a:xfrm>
        </p:grpSpPr>
        <p:sp>
          <p:nvSpPr>
            <p:cNvPr id="589836" name="Rectangle 12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89837" name="Text Box 13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queue.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enqueue</a:t>
              </a:r>
              <a:r>
                <a:rPr lang="en-US" sz="2000" dirty="0">
                  <a:latin typeface="Courier New" charset="0"/>
                </a:rPr>
                <a:t>(value)</a:t>
              </a:r>
            </a:p>
          </p:txBody>
        </p:sp>
        <p:sp>
          <p:nvSpPr>
            <p:cNvPr id="589838" name="Text Box 14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 dirty="0"/>
                <a:t>Adds a new value to the end of the queue (which is often called its </a:t>
              </a:r>
              <a:r>
                <a:rPr lang="en-US" sz="1800" i="1" dirty="0"/>
                <a:t>tail</a:t>
              </a:r>
              <a:r>
                <a:rPr lang="en-US" sz="1800" b="0" dirty="0"/>
                <a:t>).</a:t>
              </a:r>
            </a:p>
          </p:txBody>
        </p:sp>
      </p:grpSp>
      <p:grpSp>
        <p:nvGrpSpPr>
          <p:cNvPr id="589851" name="Group 27"/>
          <p:cNvGrpSpPr>
            <a:grpSpLocks/>
          </p:cNvGrpSpPr>
          <p:nvPr/>
        </p:nvGrpSpPr>
        <p:grpSpPr bwMode="auto">
          <a:xfrm>
            <a:off x="495300" y="3340100"/>
            <a:ext cx="8191500" cy="674688"/>
            <a:chOff x="312" y="2104"/>
            <a:chExt cx="5160" cy="425"/>
          </a:xfrm>
        </p:grpSpPr>
        <p:sp>
          <p:nvSpPr>
            <p:cNvPr id="589840" name="Rectangle 16"/>
            <p:cNvSpPr>
              <a:spLocks noChangeArrowheads="1"/>
            </p:cNvSpPr>
            <p:nvPr/>
          </p:nvSpPr>
          <p:spPr bwMode="auto">
            <a:xfrm>
              <a:off x="312" y="2112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89841" name="Text Box 17"/>
            <p:cNvSpPr txBox="1">
              <a:spLocks noChangeArrowheads="1"/>
            </p:cNvSpPr>
            <p:nvPr/>
          </p:nvSpPr>
          <p:spPr bwMode="auto">
            <a:xfrm>
              <a:off x="408" y="2104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queue.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dequeue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89842" name="Text Box 18"/>
            <p:cNvSpPr txBox="1">
              <a:spLocks noChangeArrowheads="1"/>
            </p:cNvSpPr>
            <p:nvPr/>
          </p:nvSpPr>
          <p:spPr bwMode="auto">
            <a:xfrm>
              <a:off x="600" y="2289"/>
              <a:ext cx="48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 dirty="0"/>
                <a:t>Removes and returns the value at the front of the queue </a:t>
              </a:r>
              <a:r>
                <a:rPr lang="en-US" sz="1800" b="0" dirty="0" smtClean="0"/>
                <a:t>(its </a:t>
              </a:r>
              <a:r>
                <a:rPr lang="en-US" sz="1800" i="1" dirty="0"/>
                <a:t>head</a:t>
              </a:r>
              <a:r>
                <a:rPr lang="en-US" sz="1800" b="0" dirty="0"/>
                <a:t>).</a:t>
              </a:r>
            </a:p>
          </p:txBody>
        </p:sp>
      </p:grpSp>
      <p:grpSp>
        <p:nvGrpSpPr>
          <p:cNvPr id="589843" name="Group 19"/>
          <p:cNvGrpSpPr>
            <a:grpSpLocks/>
          </p:cNvGrpSpPr>
          <p:nvPr/>
        </p:nvGrpSpPr>
        <p:grpSpPr bwMode="auto">
          <a:xfrm>
            <a:off x="495300" y="4000500"/>
            <a:ext cx="8153400" cy="674688"/>
            <a:chOff x="312" y="2856"/>
            <a:chExt cx="5136" cy="425"/>
          </a:xfrm>
        </p:grpSpPr>
        <p:sp>
          <p:nvSpPr>
            <p:cNvPr id="589844" name="Rectangle 20"/>
            <p:cNvSpPr>
              <a:spLocks noChangeArrowheads="1"/>
            </p:cNvSpPr>
            <p:nvPr/>
          </p:nvSpPr>
          <p:spPr bwMode="auto">
            <a:xfrm>
              <a:off x="312" y="2864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89845" name="Text Box 21"/>
            <p:cNvSpPr txBox="1">
              <a:spLocks noChangeArrowheads="1"/>
            </p:cNvSpPr>
            <p:nvPr/>
          </p:nvSpPr>
          <p:spPr bwMode="auto">
            <a:xfrm>
              <a:off x="408" y="2856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queue.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peek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89846" name="Text Box 22"/>
            <p:cNvSpPr txBox="1">
              <a:spLocks noChangeArrowheads="1"/>
            </p:cNvSpPr>
            <p:nvPr/>
          </p:nvSpPr>
          <p:spPr bwMode="auto">
            <a:xfrm>
              <a:off x="600" y="3041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Returns the value at the head of the queue without removing it.</a:t>
              </a:r>
            </a:p>
          </p:txBody>
        </p:sp>
      </p:grpSp>
      <p:grpSp>
        <p:nvGrpSpPr>
          <p:cNvPr id="589847" name="Group 23"/>
          <p:cNvGrpSpPr>
            <a:grpSpLocks/>
          </p:cNvGrpSpPr>
          <p:nvPr/>
        </p:nvGrpSpPr>
        <p:grpSpPr bwMode="auto">
          <a:xfrm>
            <a:off x="495300" y="4659313"/>
            <a:ext cx="8153400" cy="674687"/>
            <a:chOff x="312" y="2856"/>
            <a:chExt cx="5136" cy="425"/>
          </a:xfrm>
        </p:grpSpPr>
        <p:sp>
          <p:nvSpPr>
            <p:cNvPr id="589848" name="Rectangle 24"/>
            <p:cNvSpPr>
              <a:spLocks noChangeArrowheads="1"/>
            </p:cNvSpPr>
            <p:nvPr/>
          </p:nvSpPr>
          <p:spPr bwMode="auto">
            <a:xfrm>
              <a:off x="312" y="2864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89849" name="Text Box 25"/>
            <p:cNvSpPr txBox="1">
              <a:spLocks noChangeArrowheads="1"/>
            </p:cNvSpPr>
            <p:nvPr/>
          </p:nvSpPr>
          <p:spPr bwMode="auto">
            <a:xfrm>
              <a:off x="408" y="2856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queue.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clear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89850" name="Text Box 26"/>
            <p:cNvSpPr txBox="1">
              <a:spLocks noChangeArrowheads="1"/>
            </p:cNvSpPr>
            <p:nvPr/>
          </p:nvSpPr>
          <p:spPr bwMode="auto">
            <a:xfrm>
              <a:off x="600" y="3041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Removes all values from the queue.</a:t>
              </a:r>
            </a:p>
          </p:txBody>
        </p:sp>
      </p:grpSp>
      <p:sp>
        <p:nvSpPr>
          <p:cNvPr id="3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Queue&lt;</a:t>
            </a:r>
            <a:r>
              <a:rPr lang="en-US" sz="4600" i="1" dirty="0" smtClean="0">
                <a:latin typeface="Calibri"/>
                <a:cs typeface="Calibri"/>
              </a:rPr>
              <a:t>type</a:t>
            </a:r>
            <a:r>
              <a:rPr lang="en-US" sz="4600" dirty="0" smtClean="0">
                <a:latin typeface="Calibri"/>
                <a:cs typeface="Calibri"/>
              </a:rPr>
              <a:t>&gt;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37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831" name="Group 7"/>
          <p:cNvGrpSpPr>
            <a:grpSpLocks/>
          </p:cNvGrpSpPr>
          <p:nvPr/>
        </p:nvGrpSpPr>
        <p:grpSpPr bwMode="auto">
          <a:xfrm>
            <a:off x="495300" y="2032000"/>
            <a:ext cx="8153400" cy="674688"/>
            <a:chOff x="288" y="1511"/>
            <a:chExt cx="5136" cy="425"/>
          </a:xfrm>
        </p:grpSpPr>
        <p:sp>
          <p:nvSpPr>
            <p:cNvPr id="58983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8983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 smtClean="0">
                  <a:latin typeface="Courier New" charset="0"/>
                </a:rPr>
                <a:t>queue.</a:t>
              </a:r>
              <a:r>
                <a:rPr lang="en-US" sz="2000" b="1" dirty="0" err="1" smtClean="0">
                  <a:solidFill>
                    <a:srgbClr val="7030A0"/>
                  </a:solidFill>
                  <a:latin typeface="Courier New" charset="0"/>
                </a:rPr>
                <a:t>isEmpty</a:t>
              </a:r>
              <a:r>
                <a:rPr lang="en-US" sz="2000" dirty="0" smtClean="0">
                  <a:latin typeface="Courier New" charset="0"/>
                </a:rPr>
                <a:t>()</a:t>
              </a:r>
              <a:endParaRPr lang="en-US" sz="2000" dirty="0">
                <a:latin typeface="Courier New" charset="0"/>
              </a:endParaRPr>
            </a:p>
          </p:txBody>
        </p:sp>
        <p:sp>
          <p:nvSpPr>
            <p:cNvPr id="58983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/>
                <a:t>Returns </a:t>
              </a:r>
              <a:r>
                <a:rPr lang="en-US" sz="1600">
                  <a:latin typeface="Courier New" charset="0"/>
                </a:rPr>
                <a:t>true</a:t>
              </a:r>
              <a:r>
                <a:rPr lang="en-US" sz="1800" b="0"/>
                <a:t> if the queue is empty.  </a:t>
              </a:r>
            </a:p>
          </p:txBody>
        </p:sp>
      </p:grpSp>
      <p:grpSp>
        <p:nvGrpSpPr>
          <p:cNvPr id="589835" name="Group 11"/>
          <p:cNvGrpSpPr>
            <a:grpSpLocks/>
          </p:cNvGrpSpPr>
          <p:nvPr/>
        </p:nvGrpSpPr>
        <p:grpSpPr bwMode="auto">
          <a:xfrm>
            <a:off x="495300" y="2692400"/>
            <a:ext cx="8153400" cy="661988"/>
            <a:chOff x="288" y="1103"/>
            <a:chExt cx="5136" cy="417"/>
          </a:xfrm>
        </p:grpSpPr>
        <p:sp>
          <p:nvSpPr>
            <p:cNvPr id="589836" name="Rectangle 12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89837" name="Text Box 13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queue.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enqueue</a:t>
              </a:r>
              <a:r>
                <a:rPr lang="en-US" sz="2000" dirty="0">
                  <a:latin typeface="Courier New" charset="0"/>
                </a:rPr>
                <a:t>(value)</a:t>
              </a:r>
            </a:p>
          </p:txBody>
        </p:sp>
        <p:sp>
          <p:nvSpPr>
            <p:cNvPr id="589838" name="Text Box 14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 dirty="0"/>
                <a:t>Adds a new value to the end of the queue (which is often called its </a:t>
              </a:r>
              <a:r>
                <a:rPr lang="en-US" sz="1800" i="1" dirty="0"/>
                <a:t>tail</a:t>
              </a:r>
              <a:r>
                <a:rPr lang="en-US" sz="1800" b="0" dirty="0"/>
                <a:t>).</a:t>
              </a:r>
            </a:p>
          </p:txBody>
        </p:sp>
      </p:grpSp>
      <p:grpSp>
        <p:nvGrpSpPr>
          <p:cNvPr id="589851" name="Group 27"/>
          <p:cNvGrpSpPr>
            <a:grpSpLocks/>
          </p:cNvGrpSpPr>
          <p:nvPr/>
        </p:nvGrpSpPr>
        <p:grpSpPr bwMode="auto">
          <a:xfrm>
            <a:off x="495300" y="3340100"/>
            <a:ext cx="8191500" cy="674688"/>
            <a:chOff x="312" y="2104"/>
            <a:chExt cx="5160" cy="425"/>
          </a:xfrm>
        </p:grpSpPr>
        <p:sp>
          <p:nvSpPr>
            <p:cNvPr id="589840" name="Rectangle 16"/>
            <p:cNvSpPr>
              <a:spLocks noChangeArrowheads="1"/>
            </p:cNvSpPr>
            <p:nvPr/>
          </p:nvSpPr>
          <p:spPr bwMode="auto">
            <a:xfrm>
              <a:off x="312" y="2112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>
                <a:latin typeface="Courier New" charset="0"/>
              </a:endParaRPr>
            </a:p>
          </p:txBody>
        </p:sp>
        <p:sp>
          <p:nvSpPr>
            <p:cNvPr id="589841" name="Text Box 17"/>
            <p:cNvSpPr txBox="1">
              <a:spLocks noChangeArrowheads="1"/>
            </p:cNvSpPr>
            <p:nvPr/>
          </p:nvSpPr>
          <p:spPr bwMode="auto">
            <a:xfrm>
              <a:off x="408" y="2104"/>
              <a:ext cx="494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 err="1">
                  <a:latin typeface="Courier New" charset="0"/>
                </a:rPr>
                <a:t>queue.</a:t>
              </a:r>
              <a:r>
                <a:rPr lang="en-US" sz="2000" b="1" dirty="0" err="1">
                  <a:solidFill>
                    <a:srgbClr val="7030A0"/>
                  </a:solidFill>
                  <a:latin typeface="Courier New" charset="0"/>
                </a:rPr>
                <a:t>dequeue</a:t>
              </a:r>
              <a:r>
                <a:rPr lang="en-US" sz="2000" dirty="0">
                  <a:latin typeface="Courier New" charset="0"/>
                </a:rPr>
                <a:t>()</a:t>
              </a:r>
            </a:p>
          </p:txBody>
        </p:sp>
        <p:sp>
          <p:nvSpPr>
            <p:cNvPr id="589842" name="Text Box 18"/>
            <p:cNvSpPr txBox="1">
              <a:spLocks noChangeArrowheads="1"/>
            </p:cNvSpPr>
            <p:nvPr/>
          </p:nvSpPr>
          <p:spPr bwMode="auto">
            <a:xfrm>
              <a:off x="600" y="2289"/>
              <a:ext cx="48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b="0" dirty="0"/>
                <a:t>Removes and returns the value at the front of the queue </a:t>
              </a:r>
              <a:r>
                <a:rPr lang="en-US" sz="1800" b="0" dirty="0" smtClean="0"/>
                <a:t>(its </a:t>
              </a:r>
              <a:r>
                <a:rPr lang="en-US" sz="1800" i="1" dirty="0"/>
                <a:t>head</a:t>
              </a:r>
              <a:r>
                <a:rPr lang="en-US" sz="1800" b="0" dirty="0"/>
                <a:t>).</a:t>
              </a:r>
            </a:p>
          </p:txBody>
        </p:sp>
      </p:grpSp>
      <p:sp>
        <p:nvSpPr>
          <p:cNvPr id="1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Queue&lt;</a:t>
            </a:r>
            <a:r>
              <a:rPr lang="en-US" sz="4600" i="1" dirty="0" smtClean="0">
                <a:latin typeface="Calibri"/>
                <a:cs typeface="Calibri"/>
              </a:rPr>
              <a:t>type</a:t>
            </a:r>
            <a:r>
              <a:rPr lang="en-US" sz="4600" dirty="0" smtClean="0">
                <a:latin typeface="Calibri"/>
                <a:cs typeface="Calibri"/>
              </a:rPr>
              <a:t>&gt;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461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796" y="2209800"/>
            <a:ext cx="2684626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22" y="2225040"/>
            <a:ext cx="2684626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2684626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Stacks </a:t>
            </a:r>
            <a:r>
              <a:rPr lang="en-US" sz="4600" dirty="0" err="1" smtClean="0">
                <a:latin typeface="Calibri"/>
                <a:cs typeface="Calibri"/>
              </a:rPr>
              <a:t>vs</a:t>
            </a:r>
            <a:r>
              <a:rPr lang="en-US" sz="4600" dirty="0" smtClean="0">
                <a:latin typeface="Calibri"/>
                <a:cs typeface="Calibri"/>
              </a:rPr>
              <a:t> Queues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04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2446262" y="2057505"/>
            <a:ext cx="4251475" cy="83809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 rot="5400000">
            <a:off x="2869023" y="2474849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5400000">
            <a:off x="3719477" y="2474849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 rot="5400000">
            <a:off x="4569931" y="2474849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rot="5400000">
            <a:off x="5420385" y="2474849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Rectangle 42"/>
          <p:cNvSpPr/>
          <p:nvPr/>
        </p:nvSpPr>
        <p:spPr bwMode="auto">
          <a:xfrm>
            <a:off x="2446262" y="4656770"/>
            <a:ext cx="4251475" cy="83809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rot="5400000">
            <a:off x="2869023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rot="5400000">
            <a:off x="3719477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rot="5400000">
            <a:off x="4569931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rot="5400000">
            <a:off x="5420385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7616370" y="3785364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N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16370" y="3785364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D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91400" y="118246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N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91400" y="118246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A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1000" y="160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 smtClean="0"/>
              <a:t>Stack:</a:t>
            </a:r>
            <a:endParaRPr lang="en-US" sz="2400" b="0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381000" y="4199465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 smtClean="0"/>
              <a:t>Queue:</a:t>
            </a:r>
            <a:endParaRPr lang="en-US" sz="2400" b="0" i="1" dirty="0"/>
          </a:p>
        </p:txBody>
      </p:sp>
      <p:grpSp>
        <p:nvGrpSpPr>
          <p:cNvPr id="2" name="Group 52"/>
          <p:cNvGrpSpPr/>
          <p:nvPr/>
        </p:nvGrpSpPr>
        <p:grpSpPr>
          <a:xfrm>
            <a:off x="6312505" y="1155095"/>
            <a:ext cx="1097280" cy="1183367"/>
            <a:chOff x="6312505" y="1155095"/>
            <a:chExt cx="1097280" cy="1183367"/>
          </a:xfrm>
        </p:grpSpPr>
        <p:sp>
          <p:nvSpPr>
            <p:cNvPr id="50" name="Right Triangle 49"/>
            <p:cNvSpPr/>
            <p:nvPr/>
          </p:nvSpPr>
          <p:spPr bwMode="auto">
            <a:xfrm rot="2700000">
              <a:off x="6775805" y="2155582"/>
              <a:ext cx="182880" cy="182880"/>
            </a:xfrm>
            <a:prstGeom prst="rtTriangl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51" name="Arc 50"/>
            <p:cNvSpPr/>
            <p:nvPr/>
          </p:nvSpPr>
          <p:spPr bwMode="auto">
            <a:xfrm rot="5400000">
              <a:off x="6313835" y="1153765"/>
              <a:ext cx="1094620" cy="1097280"/>
            </a:xfrm>
            <a:prstGeom prst="arc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867685" y="131959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 New"/>
                <a:cs typeface="Courier New"/>
              </a:rPr>
              <a:t>push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55" name="Right Triangle 54"/>
          <p:cNvSpPr/>
          <p:nvPr/>
        </p:nvSpPr>
        <p:spPr bwMode="auto">
          <a:xfrm rot="18900000">
            <a:off x="7296815" y="3126566"/>
            <a:ext cx="182880" cy="182880"/>
          </a:xfrm>
          <a:prstGeom prst="rtTriangl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6" name="Arc 55"/>
          <p:cNvSpPr/>
          <p:nvPr/>
        </p:nvSpPr>
        <p:spPr bwMode="auto">
          <a:xfrm>
            <a:off x="6108095" y="2663371"/>
            <a:ext cx="1282853" cy="1097280"/>
          </a:xfrm>
          <a:prstGeom prst="arc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55590" y="321757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 New"/>
                <a:cs typeface="Courier New"/>
              </a:rPr>
              <a:t>pop</a:t>
            </a:r>
            <a:endParaRPr lang="en-US" sz="2000" dirty="0">
              <a:latin typeface="Courier New"/>
              <a:cs typeface="Courier New"/>
            </a:endParaRPr>
          </a:p>
        </p:txBody>
      </p:sp>
      <p:grpSp>
        <p:nvGrpSpPr>
          <p:cNvPr id="3" name="Group 57"/>
          <p:cNvGrpSpPr/>
          <p:nvPr/>
        </p:nvGrpSpPr>
        <p:grpSpPr>
          <a:xfrm>
            <a:off x="6316135" y="3774468"/>
            <a:ext cx="1097280" cy="1183367"/>
            <a:chOff x="6312505" y="1155095"/>
            <a:chExt cx="1097280" cy="1183367"/>
          </a:xfrm>
        </p:grpSpPr>
        <p:sp>
          <p:nvSpPr>
            <p:cNvPr id="59" name="Right Triangle 58"/>
            <p:cNvSpPr/>
            <p:nvPr/>
          </p:nvSpPr>
          <p:spPr bwMode="auto">
            <a:xfrm rot="2700000">
              <a:off x="6775805" y="2155582"/>
              <a:ext cx="182880" cy="182880"/>
            </a:xfrm>
            <a:prstGeom prst="rtTriangl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60" name="Arc 59"/>
            <p:cNvSpPr/>
            <p:nvPr/>
          </p:nvSpPr>
          <p:spPr bwMode="auto">
            <a:xfrm rot="5400000">
              <a:off x="6313835" y="1153765"/>
              <a:ext cx="1094620" cy="1097280"/>
            </a:xfrm>
            <a:prstGeom prst="arc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6738269" y="3938963"/>
            <a:ext cx="135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ourier New"/>
                <a:cs typeface="Courier New"/>
              </a:rPr>
              <a:t>enqueue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62" name="Arc 61"/>
          <p:cNvSpPr/>
          <p:nvPr/>
        </p:nvSpPr>
        <p:spPr bwMode="auto">
          <a:xfrm flipH="1">
            <a:off x="1808240" y="5272070"/>
            <a:ext cx="1282853" cy="1097280"/>
          </a:xfrm>
          <a:prstGeom prst="arc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4" name="Right Triangle 63"/>
          <p:cNvSpPr/>
          <p:nvPr/>
        </p:nvSpPr>
        <p:spPr bwMode="auto">
          <a:xfrm rot="18900000">
            <a:off x="1713641" y="5703543"/>
            <a:ext cx="182880" cy="182880"/>
          </a:xfrm>
          <a:prstGeom prst="rtTriangl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30905" y="5827485"/>
            <a:ext cx="135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ourier New"/>
                <a:cs typeface="Courier New"/>
              </a:rPr>
              <a:t>dequeue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391400" y="118246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D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16370" y="3785364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A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4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Stacks </a:t>
            </a:r>
            <a:r>
              <a:rPr lang="en-US" sz="4600" dirty="0" err="1" smtClean="0">
                <a:latin typeface="Calibri"/>
                <a:cs typeface="Calibri"/>
              </a:rPr>
              <a:t>vs</a:t>
            </a:r>
            <a:r>
              <a:rPr lang="en-US" sz="4600" dirty="0" smtClean="0">
                <a:latin typeface="Calibri"/>
                <a:cs typeface="Calibri"/>
              </a:rPr>
              <a:t> Queues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66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56407 0.1382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47674 0.138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37882 0.1363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882 0.13635 L -0.14549 0.13635 " pathEditMode="relative" ptsTypes="AA">
                                      <p:cBhvr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C -0.09792 0.14005 -0.05157 0.1426 -0.02778 0.16274 C -0.004 0.18264 -0.00608 0.24213 -0.00157 0.25811 " pathEditMode="relative" rAng="0" ptsTypes="aaA">
                                      <p:cBhvr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674 0.1382 L -0.14948 0.1363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0" presetClass="pat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C -0.09792 0.14005 -0.05157 0.1426 -0.02778 0.16274 C -0.004 0.18264 -0.00608 0.24213 -0.00157 0.25811 " pathEditMode="relative" rAng="0" ptsTypes="aaA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406 0.1382 L -0.14444 0.1375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0" presetClass="pat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C -0.09792 0.14005 -0.05157 0.1426 -0.02778 0.16274 C -0.004 0.18264 -0.00608 0.24213 -0.00157 0.25811 " pathEditMode="relative" rAng="0" ptsTypes="aaA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58924 0.1382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4967 0.1382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40278 0.1382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24 0.1382 C -0.65521 0.14422 -0.72118 0.15047 -0.75868 0.17338 C -0.79618 0.1963 -0.80504 0.25857 -0.81424 0.2757 " pathEditMode="relative" ptsTypes="aaA">
                                      <p:cBhvr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7 0.1382 L -0.59063 0.1382 " pathEditMode="relative" ptsTypes="AA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879 0.1382 L -0.49671 0.1382 " pathEditMode="relative" ptsTypes="AA">
                                      <p:cBhvr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24 0.1382 C -0.65521 0.14422 -0.72118 0.15047 -0.75868 0.17338 C -0.79618 0.1963 -0.80504 0.25857 -0.81424 0.2757 " pathEditMode="relative" ptsTypes="aaA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7 0.1382 L -0.58854 0.13866 " pathEditMode="relative" rAng="0" ptsTypes="AA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7" grpId="2"/>
      <p:bldP spid="37" grpId="3"/>
      <p:bldP spid="38" grpId="0"/>
      <p:bldP spid="38" grpId="1"/>
      <p:bldP spid="38" grpId="2"/>
      <p:bldP spid="38" grpId="3"/>
      <p:bldP spid="38" grpId="4"/>
      <p:bldP spid="34" grpId="0"/>
      <p:bldP spid="34" grpId="1"/>
      <p:bldP spid="34" grpId="2"/>
      <p:bldP spid="34" grpId="3"/>
      <p:bldP spid="34" grpId="4"/>
      <p:bldP spid="34" grpId="5"/>
      <p:bldP spid="35" grpId="0"/>
      <p:bldP spid="35" grpId="1"/>
      <p:bldP spid="35" grpId="2"/>
      <p:bldP spid="35" grpId="3"/>
      <p:bldP spid="35" grpId="4"/>
      <p:bldP spid="35" grpId="5"/>
      <p:bldP spid="70" grpId="0"/>
      <p:bldP spid="70" grpId="1"/>
      <p:bldP spid="70" grpId="2"/>
      <p:bldP spid="70" grpId="3"/>
      <p:bldP spid="70" grpId="4"/>
      <p:bldP spid="70" grpId="5"/>
      <p:bldP spid="36" grpId="0"/>
      <p:bldP spid="36" grpId="1"/>
      <p:bldP spid="36" grpId="2"/>
      <p:bldP spid="36" grpId="3"/>
      <p:bldP spid="36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762000" y="1295400"/>
            <a:ext cx="7620000" cy="50292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28" name="Picture 27" descr="ForumLogo.png"/>
          <p:cNvPicPr>
            <a:picLocks noChangeAspect="1"/>
          </p:cNvPicPr>
          <p:nvPr/>
        </p:nvPicPr>
        <p:blipFill>
          <a:blip r:embed="rId3"/>
          <a:srcRect t="11650"/>
          <a:stretch>
            <a:fillRect/>
          </a:stretch>
        </p:blipFill>
        <p:spPr>
          <a:xfrm>
            <a:off x="609600" y="1295400"/>
            <a:ext cx="3937001" cy="1155700"/>
          </a:xfrm>
          <a:prstGeom prst="rect">
            <a:avLst/>
          </a:prstGeom>
        </p:spPr>
      </p:pic>
      <p:pic>
        <p:nvPicPr>
          <p:cNvPr id="29" name="Picture 28" descr="StanfordSe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59895"/>
            <a:ext cx="1371600" cy="81486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62000" y="2438400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Computer Forum Career </a:t>
            </a:r>
            <a:r>
              <a:rPr lang="en-US" sz="2400" dirty="0" smtClean="0">
                <a:solidFill>
                  <a:schemeClr val="accent1"/>
                </a:solidFill>
              </a:rPr>
              <a:t>Fair</a:t>
            </a:r>
            <a:endParaRPr lang="en-US" sz="2400" dirty="0" smtClean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06560" y="2902860"/>
            <a:ext cx="5999240" cy="310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Wed, </a:t>
            </a:r>
            <a:r>
              <a:rPr lang="en-US" sz="2000" dirty="0" smtClean="0"/>
              <a:t>Jan 13</a:t>
            </a:r>
            <a:r>
              <a:rPr lang="en-US" sz="2000" baseline="30000" dirty="0" smtClean="0"/>
              <a:t>th</a:t>
            </a:r>
            <a:endParaRPr lang="en-US" sz="2000" dirty="0" smtClean="0"/>
          </a:p>
          <a:p>
            <a:pPr algn="just"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Computer Forum Career Fair</a:t>
            </a:r>
          </a:p>
          <a:p>
            <a:pPr algn="just"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Wednesday, January 14</a:t>
            </a:r>
          </a:p>
          <a:p>
            <a:pPr algn="just"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Time:  11am - 4pm</a:t>
            </a:r>
          </a:p>
          <a:p>
            <a:pPr algn="just"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Lawn between the </a:t>
            </a:r>
            <a:r>
              <a:rPr lang="en-US" sz="2000" dirty="0" smtClean="0"/>
              <a:t>Gates </a:t>
            </a:r>
            <a:r>
              <a:rPr lang="en-US" sz="2000" dirty="0" smtClean="0"/>
              <a:t>CS </a:t>
            </a:r>
            <a:r>
              <a:rPr lang="en-US" sz="2000" dirty="0" smtClean="0"/>
              <a:t>Building and the Electrical Engineering Buildings</a:t>
            </a:r>
            <a:endParaRPr lang="en-US" sz="2000" dirty="0" smtClean="0"/>
          </a:p>
          <a:p>
            <a:pPr algn="just"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The Computer Forum Career Fairs enable Stanford Engineering students, specifically CS and EE, to get a head start on careers and </a:t>
            </a:r>
            <a:r>
              <a:rPr lang="en-US" sz="2000" dirty="0" smtClean="0"/>
              <a:t>internships.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762000" y="2907695"/>
            <a:ext cx="2590800" cy="2549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When: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What: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Date: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Time: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Location: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endParaRPr lang="en-US" sz="2000" dirty="0" smtClean="0"/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dirty="0" smtClean="0"/>
              <a:t>Description: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Computer Forum Career Fair</a:t>
            </a:r>
            <a:endParaRPr lang="en-US" sz="46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51111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17742" y="3075057"/>
            <a:ext cx="37085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Why not Vector?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5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07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Stacks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89772" y="4478305"/>
            <a:ext cx="120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Queues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0276" y="3506117"/>
            <a:ext cx="96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Music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157" y="5422954"/>
            <a:ext cx="124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4496" y="3723285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07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Stacks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89772" y="4478305"/>
            <a:ext cx="120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Queues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0276" y="3506117"/>
            <a:ext cx="96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Music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157" y="5422954"/>
            <a:ext cx="124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0996" y="271850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836" y="0"/>
            <a:ext cx="12172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38302" y="29191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19871" y="29191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01440" y="29191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83009" y="29191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64578" y="29191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46147" y="29191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07009" y="319062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449013" y="319062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3389255" y="319062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4430356" y="319062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5385533" y="319062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393494" y="319062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0.69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4044249" y="71881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0.67</a:t>
            </a:r>
            <a:endParaRPr lang="en-US" sz="2400" dirty="0"/>
          </a:p>
        </p:txBody>
      </p:sp>
      <p:sp>
        <p:nvSpPr>
          <p:cNvPr id="4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Digita</a:t>
            </a:r>
            <a:r>
              <a:rPr lang="en-US" sz="4600" dirty="0" smtClean="0">
                <a:latin typeface="Calibri"/>
                <a:cs typeface="Calibri"/>
              </a:rPr>
              <a:t>l Music: Queue of Intensities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60314" y="2790515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  <p:sp>
        <p:nvSpPr>
          <p:cNvPr id="2" name="TextBox 1"/>
          <p:cNvSpPr txBox="1"/>
          <p:nvPr/>
        </p:nvSpPr>
        <p:spPr>
          <a:xfrm>
            <a:off x="1268059" y="2158379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song:</a:t>
            </a:r>
            <a:endParaRPr lang="en-US" sz="2400" dirty="0">
              <a:latin typeface="Courier"/>
              <a:cs typeface="Courier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34103" t="30216" r="24607" b="32554"/>
          <a:stretch/>
        </p:blipFill>
        <p:spPr>
          <a:xfrm>
            <a:off x="1268059" y="4164464"/>
            <a:ext cx="668616" cy="9031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3053" y="5049335"/>
            <a:ext cx="19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Front of the queue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411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236" y="3054696"/>
            <a:ext cx="1803400" cy="14783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62664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44233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25802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07371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88940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70509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31371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0.01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3375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213617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254718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209895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217856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0.69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8384676" y="3185626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  <p:sp>
        <p:nvSpPr>
          <p:cNvPr id="18" name="TextBox 17"/>
          <p:cNvSpPr txBox="1"/>
          <p:nvPr/>
        </p:nvSpPr>
        <p:spPr>
          <a:xfrm>
            <a:off x="2092421" y="2553490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song: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Playing Digital Music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2996" y="1340556"/>
            <a:ext cx="234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1. </a:t>
            </a:r>
            <a:r>
              <a:rPr lang="en-US" sz="3600" dirty="0" err="1" smtClean="0"/>
              <a:t>Dequeue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5502009" y="1340556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r>
              <a:rPr lang="en-US" sz="3600" dirty="0" smtClean="0"/>
              <a:t>. Play</a:t>
            </a:r>
            <a:endParaRPr lang="en-US" sz="3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4103" t="30216" r="24607" b="32554"/>
          <a:stretch/>
        </p:blipFill>
        <p:spPr>
          <a:xfrm>
            <a:off x="2331371" y="4533065"/>
            <a:ext cx="668616" cy="90311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026365" y="5417936"/>
            <a:ext cx="19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Front of the queue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4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236" y="3054696"/>
            <a:ext cx="1803400" cy="147836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35007" y="3314243"/>
            <a:ext cx="987778" cy="987778"/>
            <a:chOff x="2162664" y="3314243"/>
            <a:chExt cx="987778" cy="987778"/>
          </a:xfrm>
          <a:solidFill>
            <a:schemeClr val="bg1">
              <a:alpha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162664" y="3314243"/>
              <a:ext cx="987778" cy="987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31371" y="3585735"/>
              <a:ext cx="730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0.01</a:t>
              </a:r>
              <a:endParaRPr lang="en-US" sz="24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092421" y="2553490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song: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Playing Digital Music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2996" y="1340556"/>
            <a:ext cx="234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1. </a:t>
            </a:r>
            <a:r>
              <a:rPr lang="en-US" sz="3600" dirty="0" err="1" smtClean="0"/>
              <a:t>Dequeue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5502009" y="1340556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r>
              <a:rPr lang="en-US" sz="3600" dirty="0" smtClean="0"/>
              <a:t>. Play</a:t>
            </a:r>
            <a:endParaRPr lang="en-US" sz="3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4103" t="30216" r="24607" b="32554"/>
          <a:stretch/>
        </p:blipFill>
        <p:spPr>
          <a:xfrm>
            <a:off x="3144233" y="4514825"/>
            <a:ext cx="668616" cy="90311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39227" y="5399696"/>
            <a:ext cx="19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Front of the queue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144233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125802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7371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88940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70509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273375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4213617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5254718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209895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7217856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0.69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384676" y="3185626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87663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236" y="3054696"/>
            <a:ext cx="1803400" cy="147836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35007" y="3314243"/>
            <a:ext cx="987778" cy="987778"/>
            <a:chOff x="2162664" y="3314243"/>
            <a:chExt cx="987778" cy="987778"/>
          </a:xfrm>
          <a:solidFill>
            <a:schemeClr val="bg1">
              <a:alpha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162664" y="3314243"/>
              <a:ext cx="987778" cy="987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31371" y="3585735"/>
              <a:ext cx="730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0.01</a:t>
              </a:r>
              <a:endParaRPr lang="en-US" sz="24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092421" y="2553490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song: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Playing Digital Music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2996" y="1340556"/>
            <a:ext cx="234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1. </a:t>
            </a:r>
            <a:r>
              <a:rPr lang="en-US" sz="3600" dirty="0" err="1" smtClean="0"/>
              <a:t>Dequeue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5502009" y="1340556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r>
              <a:rPr lang="en-US" sz="3600" dirty="0" smtClean="0"/>
              <a:t>. Play</a:t>
            </a:r>
            <a:endParaRPr lang="en-US" sz="3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4103" t="30216" r="24607" b="32554"/>
          <a:stretch/>
        </p:blipFill>
        <p:spPr>
          <a:xfrm>
            <a:off x="3144233" y="4514825"/>
            <a:ext cx="668616" cy="90311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39227" y="5399696"/>
            <a:ext cx="19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Front of the queue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144233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125802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07371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88940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70509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273375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4213617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5254718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6209895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7217856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0.69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384676" y="3185626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8121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645 0.00185 " pathEditMode="relative" ptsTypes="AA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236" y="3054696"/>
            <a:ext cx="1803400" cy="14783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92421" y="2553490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song: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Playing Digital Music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2996" y="1340556"/>
            <a:ext cx="234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1. </a:t>
            </a:r>
            <a:r>
              <a:rPr lang="en-US" sz="3600" dirty="0" err="1" smtClean="0"/>
              <a:t>Dequeue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5502009" y="1340556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r>
              <a:rPr lang="en-US" sz="3600" dirty="0" smtClean="0"/>
              <a:t>. Play</a:t>
            </a:r>
            <a:endParaRPr lang="en-US" sz="3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4103" t="30216" r="24607" b="32554"/>
          <a:stretch/>
        </p:blipFill>
        <p:spPr>
          <a:xfrm>
            <a:off x="2162664" y="4514825"/>
            <a:ext cx="668616" cy="90311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57658" y="5399696"/>
            <a:ext cx="19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Front of the queue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62664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144233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25802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07371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088940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291806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3232048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273149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5228326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6236287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0.69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7070509" y="3314243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217856" y="3585735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0.78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8384676" y="3185626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9538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5747" y="145344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57316" y="145344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38885" y="145344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20454" y="145344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02023" y="145344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83592" y="145344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75845" y="33697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57414" y="33697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38983" y="33697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20552" y="33697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02121" y="33697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83690" y="33697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88067" y="3369732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82054" y="5257799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63623" y="5257799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45192" y="5257799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26761" y="5257799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208330" y="5257799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89899" y="5257799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94276" y="5257799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944454" y="172493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0.01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886458" y="172493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3826700" y="172493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4867801" y="172493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5822978" y="172493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830939" y="1724934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0.69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1410578" y="365036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0.78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2392147" y="365036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0.85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373716" y="365036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0.90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4361494" y="365036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0.93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5336854" y="365036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0.95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6432370" y="365036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0.95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7306201" y="365036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0.93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1464298" y="5506093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0.91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2427704" y="5506093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0.88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3379925" y="5506093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0.84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4355285" y="5506093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0.81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5343063" y="5506093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0.77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6324632" y="5506093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0.74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7306201" y="5506093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0.71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4044249" y="71881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0.67</a:t>
            </a:r>
            <a:endParaRPr lang="en-US" sz="2400" dirty="0"/>
          </a:p>
        </p:txBody>
      </p:sp>
      <p:sp>
        <p:nvSpPr>
          <p:cNvPr id="4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Digita</a:t>
            </a:r>
            <a:r>
              <a:rPr lang="en-US" sz="4600" dirty="0" smtClean="0">
                <a:latin typeface="Calibri"/>
                <a:cs typeface="Calibri"/>
              </a:rPr>
              <a:t>l Music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11444" y="5167487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  <p:sp>
        <p:nvSpPr>
          <p:cNvPr id="48" name="Freeform 47"/>
          <p:cNvSpPr/>
          <p:nvPr/>
        </p:nvSpPr>
        <p:spPr>
          <a:xfrm>
            <a:off x="564444" y="3778345"/>
            <a:ext cx="8283261" cy="1978988"/>
          </a:xfrm>
          <a:custGeom>
            <a:avLst/>
            <a:gdLst>
              <a:gd name="connsiteX0" fmla="*/ 592667 w 8283261"/>
              <a:gd name="connsiteY0" fmla="*/ 1978988 h 1978988"/>
              <a:gd name="connsiteX1" fmla="*/ 479778 w 8283261"/>
              <a:gd name="connsiteY1" fmla="*/ 1950766 h 1978988"/>
              <a:gd name="connsiteX2" fmla="*/ 381000 w 8283261"/>
              <a:gd name="connsiteY2" fmla="*/ 1922544 h 1978988"/>
              <a:gd name="connsiteX3" fmla="*/ 324556 w 8283261"/>
              <a:gd name="connsiteY3" fmla="*/ 1880211 h 1978988"/>
              <a:gd name="connsiteX4" fmla="*/ 225778 w 8283261"/>
              <a:gd name="connsiteY4" fmla="*/ 1823766 h 1978988"/>
              <a:gd name="connsiteX5" fmla="*/ 169334 w 8283261"/>
              <a:gd name="connsiteY5" fmla="*/ 1767322 h 1978988"/>
              <a:gd name="connsiteX6" fmla="*/ 112889 w 8283261"/>
              <a:gd name="connsiteY6" fmla="*/ 1724988 h 1978988"/>
              <a:gd name="connsiteX7" fmla="*/ 42334 w 8283261"/>
              <a:gd name="connsiteY7" fmla="*/ 1626211 h 1978988"/>
              <a:gd name="connsiteX8" fmla="*/ 28223 w 8283261"/>
              <a:gd name="connsiteY8" fmla="*/ 1569766 h 1978988"/>
              <a:gd name="connsiteX9" fmla="*/ 0 w 8283261"/>
              <a:gd name="connsiteY9" fmla="*/ 1470988 h 1978988"/>
              <a:gd name="connsiteX10" fmla="*/ 14112 w 8283261"/>
              <a:gd name="connsiteY10" fmla="*/ 1343988 h 1978988"/>
              <a:gd name="connsiteX11" fmla="*/ 56445 w 8283261"/>
              <a:gd name="connsiteY11" fmla="*/ 1301655 h 1978988"/>
              <a:gd name="connsiteX12" fmla="*/ 155223 w 8283261"/>
              <a:gd name="connsiteY12" fmla="*/ 1231099 h 1978988"/>
              <a:gd name="connsiteX13" fmla="*/ 211667 w 8283261"/>
              <a:gd name="connsiteY13" fmla="*/ 1216988 h 1978988"/>
              <a:gd name="connsiteX14" fmla="*/ 381000 w 8283261"/>
              <a:gd name="connsiteY14" fmla="*/ 1188766 h 1978988"/>
              <a:gd name="connsiteX15" fmla="*/ 1128889 w 8283261"/>
              <a:gd name="connsiteY15" fmla="*/ 1202877 h 1978988"/>
              <a:gd name="connsiteX16" fmla="*/ 1524000 w 8283261"/>
              <a:gd name="connsiteY16" fmla="*/ 1188766 h 1978988"/>
              <a:gd name="connsiteX17" fmla="*/ 1665112 w 8283261"/>
              <a:gd name="connsiteY17" fmla="*/ 1174655 h 1978988"/>
              <a:gd name="connsiteX18" fmla="*/ 1749778 w 8283261"/>
              <a:gd name="connsiteY18" fmla="*/ 1160544 h 1978988"/>
              <a:gd name="connsiteX19" fmla="*/ 2483556 w 8283261"/>
              <a:gd name="connsiteY19" fmla="*/ 1146433 h 1978988"/>
              <a:gd name="connsiteX20" fmla="*/ 2765778 w 8283261"/>
              <a:gd name="connsiteY20" fmla="*/ 1132322 h 1978988"/>
              <a:gd name="connsiteX21" fmla="*/ 2991556 w 8283261"/>
              <a:gd name="connsiteY21" fmla="*/ 1104099 h 1978988"/>
              <a:gd name="connsiteX22" fmla="*/ 3146778 w 8283261"/>
              <a:gd name="connsiteY22" fmla="*/ 1075877 h 1978988"/>
              <a:gd name="connsiteX23" fmla="*/ 3245556 w 8283261"/>
              <a:gd name="connsiteY23" fmla="*/ 1061766 h 1978988"/>
              <a:gd name="connsiteX24" fmla="*/ 3330223 w 8283261"/>
              <a:gd name="connsiteY24" fmla="*/ 1047655 h 1978988"/>
              <a:gd name="connsiteX25" fmla="*/ 3457223 w 8283261"/>
              <a:gd name="connsiteY25" fmla="*/ 1033544 h 1978988"/>
              <a:gd name="connsiteX26" fmla="*/ 3725334 w 8283261"/>
              <a:gd name="connsiteY26" fmla="*/ 991211 h 1978988"/>
              <a:gd name="connsiteX27" fmla="*/ 5080000 w 8283261"/>
              <a:gd name="connsiteY27" fmla="*/ 977099 h 1978988"/>
              <a:gd name="connsiteX28" fmla="*/ 6237112 w 8283261"/>
              <a:gd name="connsiteY28" fmla="*/ 977099 h 1978988"/>
              <a:gd name="connsiteX29" fmla="*/ 7027334 w 8283261"/>
              <a:gd name="connsiteY29" fmla="*/ 962988 h 1978988"/>
              <a:gd name="connsiteX30" fmla="*/ 7112000 w 8283261"/>
              <a:gd name="connsiteY30" fmla="*/ 948877 h 1978988"/>
              <a:gd name="connsiteX31" fmla="*/ 7224889 w 8283261"/>
              <a:gd name="connsiteY31" fmla="*/ 934766 h 1978988"/>
              <a:gd name="connsiteX32" fmla="*/ 7295445 w 8283261"/>
              <a:gd name="connsiteY32" fmla="*/ 920655 h 1978988"/>
              <a:gd name="connsiteX33" fmla="*/ 7408334 w 8283261"/>
              <a:gd name="connsiteY33" fmla="*/ 906544 h 1978988"/>
              <a:gd name="connsiteX34" fmla="*/ 7549445 w 8283261"/>
              <a:gd name="connsiteY34" fmla="*/ 878322 h 1978988"/>
              <a:gd name="connsiteX35" fmla="*/ 7591778 w 8283261"/>
              <a:gd name="connsiteY35" fmla="*/ 864211 h 1978988"/>
              <a:gd name="connsiteX36" fmla="*/ 7690556 w 8283261"/>
              <a:gd name="connsiteY36" fmla="*/ 850099 h 1978988"/>
              <a:gd name="connsiteX37" fmla="*/ 7789334 w 8283261"/>
              <a:gd name="connsiteY37" fmla="*/ 821877 h 1978988"/>
              <a:gd name="connsiteX38" fmla="*/ 7859889 w 8283261"/>
              <a:gd name="connsiteY38" fmla="*/ 807766 h 1978988"/>
              <a:gd name="connsiteX39" fmla="*/ 7902223 w 8283261"/>
              <a:gd name="connsiteY39" fmla="*/ 793655 h 1978988"/>
              <a:gd name="connsiteX40" fmla="*/ 7958667 w 8283261"/>
              <a:gd name="connsiteY40" fmla="*/ 779544 h 1978988"/>
              <a:gd name="connsiteX41" fmla="*/ 8043334 w 8283261"/>
              <a:gd name="connsiteY41" fmla="*/ 751322 h 1978988"/>
              <a:gd name="connsiteX42" fmla="*/ 8071556 w 8283261"/>
              <a:gd name="connsiteY42" fmla="*/ 723099 h 1978988"/>
              <a:gd name="connsiteX43" fmla="*/ 8113889 w 8283261"/>
              <a:gd name="connsiteY43" fmla="*/ 694877 h 1978988"/>
              <a:gd name="connsiteX44" fmla="*/ 8212667 w 8283261"/>
              <a:gd name="connsiteY44" fmla="*/ 567877 h 1978988"/>
              <a:gd name="connsiteX45" fmla="*/ 8269112 w 8283261"/>
              <a:gd name="connsiteY45" fmla="*/ 497322 h 1978988"/>
              <a:gd name="connsiteX46" fmla="*/ 8283223 w 8283261"/>
              <a:gd name="connsiteY46" fmla="*/ 454988 h 1978988"/>
              <a:gd name="connsiteX47" fmla="*/ 8269112 w 8283261"/>
              <a:gd name="connsiteY47" fmla="*/ 271544 h 1978988"/>
              <a:gd name="connsiteX48" fmla="*/ 8128000 w 8283261"/>
              <a:gd name="connsiteY48" fmla="*/ 158655 h 1978988"/>
              <a:gd name="connsiteX49" fmla="*/ 8043334 w 8283261"/>
              <a:gd name="connsiteY49" fmla="*/ 144544 h 1978988"/>
              <a:gd name="connsiteX50" fmla="*/ 7789334 w 8283261"/>
              <a:gd name="connsiteY50" fmla="*/ 130433 h 1978988"/>
              <a:gd name="connsiteX51" fmla="*/ 7831667 w 8283261"/>
              <a:gd name="connsiteY51" fmla="*/ 102211 h 1978988"/>
              <a:gd name="connsiteX52" fmla="*/ 7874000 w 8283261"/>
              <a:gd name="connsiteY52" fmla="*/ 88099 h 1978988"/>
              <a:gd name="connsiteX53" fmla="*/ 7902223 w 8283261"/>
              <a:gd name="connsiteY53" fmla="*/ 3433 h 1978988"/>
              <a:gd name="connsiteX54" fmla="*/ 7831667 w 8283261"/>
              <a:gd name="connsiteY54" fmla="*/ 73988 h 1978988"/>
              <a:gd name="connsiteX55" fmla="*/ 7817556 w 8283261"/>
              <a:gd name="connsiteY55" fmla="*/ 116322 h 1978988"/>
              <a:gd name="connsiteX56" fmla="*/ 7761112 w 8283261"/>
              <a:gd name="connsiteY56" fmla="*/ 186877 h 1978988"/>
              <a:gd name="connsiteX57" fmla="*/ 7874000 w 8283261"/>
              <a:gd name="connsiteY57" fmla="*/ 243322 h 1978988"/>
              <a:gd name="connsiteX58" fmla="*/ 7944556 w 8283261"/>
              <a:gd name="connsiteY58" fmla="*/ 257433 h 1978988"/>
              <a:gd name="connsiteX59" fmla="*/ 7986889 w 8283261"/>
              <a:gd name="connsiteY59" fmla="*/ 271544 h 19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8283261" h="1978988">
                <a:moveTo>
                  <a:pt x="592667" y="1978988"/>
                </a:moveTo>
                <a:cubicBezTo>
                  <a:pt x="449226" y="1950300"/>
                  <a:pt x="581022" y="1979693"/>
                  <a:pt x="479778" y="1950766"/>
                </a:cubicBezTo>
                <a:cubicBezTo>
                  <a:pt x="355746" y="1915329"/>
                  <a:pt x="482503" y="1956378"/>
                  <a:pt x="381000" y="1922544"/>
                </a:cubicBezTo>
                <a:cubicBezTo>
                  <a:pt x="362185" y="1908433"/>
                  <a:pt x="344499" y="1892676"/>
                  <a:pt x="324556" y="1880211"/>
                </a:cubicBezTo>
                <a:cubicBezTo>
                  <a:pt x="275285" y="1849416"/>
                  <a:pt x="267602" y="1859614"/>
                  <a:pt x="225778" y="1823766"/>
                </a:cubicBezTo>
                <a:cubicBezTo>
                  <a:pt x="205576" y="1806450"/>
                  <a:pt x="189359" y="1784843"/>
                  <a:pt x="169334" y="1767322"/>
                </a:cubicBezTo>
                <a:cubicBezTo>
                  <a:pt x="151634" y="1751835"/>
                  <a:pt x="129519" y="1741618"/>
                  <a:pt x="112889" y="1724988"/>
                </a:cubicBezTo>
                <a:cubicBezTo>
                  <a:pt x="95386" y="1707485"/>
                  <a:pt x="58359" y="1650248"/>
                  <a:pt x="42334" y="1626211"/>
                </a:cubicBezTo>
                <a:cubicBezTo>
                  <a:pt x="37630" y="1607396"/>
                  <a:pt x="33551" y="1588414"/>
                  <a:pt x="28223" y="1569766"/>
                </a:cubicBezTo>
                <a:cubicBezTo>
                  <a:pt x="-12276" y="1428017"/>
                  <a:pt x="44130" y="1647499"/>
                  <a:pt x="0" y="1470988"/>
                </a:cubicBezTo>
                <a:cubicBezTo>
                  <a:pt x="4704" y="1428655"/>
                  <a:pt x="642" y="1384396"/>
                  <a:pt x="14112" y="1343988"/>
                </a:cubicBezTo>
                <a:cubicBezTo>
                  <a:pt x="20423" y="1325056"/>
                  <a:pt x="41293" y="1314642"/>
                  <a:pt x="56445" y="1301655"/>
                </a:cubicBezTo>
                <a:cubicBezTo>
                  <a:pt x="61263" y="1297525"/>
                  <a:pt x="140334" y="1237480"/>
                  <a:pt x="155223" y="1231099"/>
                </a:cubicBezTo>
                <a:cubicBezTo>
                  <a:pt x="173049" y="1223459"/>
                  <a:pt x="192735" y="1221195"/>
                  <a:pt x="211667" y="1216988"/>
                </a:cubicBezTo>
                <a:cubicBezTo>
                  <a:pt x="285947" y="1200481"/>
                  <a:pt x="298542" y="1200546"/>
                  <a:pt x="381000" y="1188766"/>
                </a:cubicBezTo>
                <a:lnTo>
                  <a:pt x="1128889" y="1202877"/>
                </a:lnTo>
                <a:cubicBezTo>
                  <a:pt x="1260677" y="1202877"/>
                  <a:pt x="1392395" y="1195693"/>
                  <a:pt x="1524000" y="1188766"/>
                </a:cubicBezTo>
                <a:cubicBezTo>
                  <a:pt x="1571207" y="1186281"/>
                  <a:pt x="1618205" y="1180518"/>
                  <a:pt x="1665112" y="1174655"/>
                </a:cubicBezTo>
                <a:cubicBezTo>
                  <a:pt x="1693502" y="1171106"/>
                  <a:pt x="1721184" y="1161530"/>
                  <a:pt x="1749778" y="1160544"/>
                </a:cubicBezTo>
                <a:cubicBezTo>
                  <a:pt x="1994271" y="1152113"/>
                  <a:pt x="2238963" y="1151137"/>
                  <a:pt x="2483556" y="1146433"/>
                </a:cubicBezTo>
                <a:lnTo>
                  <a:pt x="2765778" y="1132322"/>
                </a:lnTo>
                <a:cubicBezTo>
                  <a:pt x="2812820" y="1129078"/>
                  <a:pt x="2938863" y="1112881"/>
                  <a:pt x="2991556" y="1104099"/>
                </a:cubicBezTo>
                <a:cubicBezTo>
                  <a:pt x="3043429" y="1095453"/>
                  <a:pt x="3094905" y="1084522"/>
                  <a:pt x="3146778" y="1075877"/>
                </a:cubicBezTo>
                <a:cubicBezTo>
                  <a:pt x="3179586" y="1070409"/>
                  <a:pt x="3212682" y="1066823"/>
                  <a:pt x="3245556" y="1061766"/>
                </a:cubicBezTo>
                <a:cubicBezTo>
                  <a:pt x="3273835" y="1057415"/>
                  <a:pt x="3301862" y="1051436"/>
                  <a:pt x="3330223" y="1047655"/>
                </a:cubicBezTo>
                <a:cubicBezTo>
                  <a:pt x="3372443" y="1042026"/>
                  <a:pt x="3415150" y="1040187"/>
                  <a:pt x="3457223" y="1033544"/>
                </a:cubicBezTo>
                <a:cubicBezTo>
                  <a:pt x="3565125" y="1016507"/>
                  <a:pt x="3617234" y="993270"/>
                  <a:pt x="3725334" y="991211"/>
                </a:cubicBezTo>
                <a:lnTo>
                  <a:pt x="5080000" y="977099"/>
                </a:lnTo>
                <a:cubicBezTo>
                  <a:pt x="5524272" y="903055"/>
                  <a:pt x="5049132" y="977099"/>
                  <a:pt x="6237112" y="977099"/>
                </a:cubicBezTo>
                <a:cubicBezTo>
                  <a:pt x="6500561" y="977099"/>
                  <a:pt x="6763927" y="967692"/>
                  <a:pt x="7027334" y="962988"/>
                </a:cubicBezTo>
                <a:cubicBezTo>
                  <a:pt x="7055556" y="958284"/>
                  <a:pt x="7083676" y="952923"/>
                  <a:pt x="7112000" y="948877"/>
                </a:cubicBezTo>
                <a:cubicBezTo>
                  <a:pt x="7149541" y="943514"/>
                  <a:pt x="7187407" y="940532"/>
                  <a:pt x="7224889" y="934766"/>
                </a:cubicBezTo>
                <a:cubicBezTo>
                  <a:pt x="7248595" y="931119"/>
                  <a:pt x="7271739" y="924302"/>
                  <a:pt x="7295445" y="920655"/>
                </a:cubicBezTo>
                <a:cubicBezTo>
                  <a:pt x="7332927" y="914889"/>
                  <a:pt x="7370927" y="912778"/>
                  <a:pt x="7408334" y="906544"/>
                </a:cubicBezTo>
                <a:cubicBezTo>
                  <a:pt x="7455650" y="898658"/>
                  <a:pt x="7503938" y="893491"/>
                  <a:pt x="7549445" y="878322"/>
                </a:cubicBezTo>
                <a:cubicBezTo>
                  <a:pt x="7563556" y="873618"/>
                  <a:pt x="7577193" y="867128"/>
                  <a:pt x="7591778" y="864211"/>
                </a:cubicBezTo>
                <a:cubicBezTo>
                  <a:pt x="7624392" y="857688"/>
                  <a:pt x="7657832" y="856049"/>
                  <a:pt x="7690556" y="850099"/>
                </a:cubicBezTo>
                <a:cubicBezTo>
                  <a:pt x="7787338" y="832502"/>
                  <a:pt x="7708731" y="842028"/>
                  <a:pt x="7789334" y="821877"/>
                </a:cubicBezTo>
                <a:cubicBezTo>
                  <a:pt x="7812602" y="816060"/>
                  <a:pt x="7836621" y="813583"/>
                  <a:pt x="7859889" y="807766"/>
                </a:cubicBezTo>
                <a:cubicBezTo>
                  <a:pt x="7874320" y="804158"/>
                  <a:pt x="7887921" y="797741"/>
                  <a:pt x="7902223" y="793655"/>
                </a:cubicBezTo>
                <a:cubicBezTo>
                  <a:pt x="7920871" y="788327"/>
                  <a:pt x="7940091" y="785117"/>
                  <a:pt x="7958667" y="779544"/>
                </a:cubicBezTo>
                <a:cubicBezTo>
                  <a:pt x="7987161" y="770996"/>
                  <a:pt x="8043334" y="751322"/>
                  <a:pt x="8043334" y="751322"/>
                </a:cubicBezTo>
                <a:cubicBezTo>
                  <a:pt x="8052741" y="741914"/>
                  <a:pt x="8061167" y="731410"/>
                  <a:pt x="8071556" y="723099"/>
                </a:cubicBezTo>
                <a:cubicBezTo>
                  <a:pt x="8084799" y="712504"/>
                  <a:pt x="8102481" y="707426"/>
                  <a:pt x="8113889" y="694877"/>
                </a:cubicBezTo>
                <a:cubicBezTo>
                  <a:pt x="8149965" y="655194"/>
                  <a:pt x="8179533" y="610048"/>
                  <a:pt x="8212667" y="567877"/>
                </a:cubicBezTo>
                <a:cubicBezTo>
                  <a:pt x="8231275" y="544194"/>
                  <a:pt x="8269112" y="497322"/>
                  <a:pt x="8269112" y="497322"/>
                </a:cubicBezTo>
                <a:cubicBezTo>
                  <a:pt x="8273816" y="483211"/>
                  <a:pt x="8283223" y="469863"/>
                  <a:pt x="8283223" y="454988"/>
                </a:cubicBezTo>
                <a:cubicBezTo>
                  <a:pt x="8283223" y="393659"/>
                  <a:pt x="8284720" y="330853"/>
                  <a:pt x="8269112" y="271544"/>
                </a:cubicBezTo>
                <a:cubicBezTo>
                  <a:pt x="8248454" y="193043"/>
                  <a:pt x="8198986" y="170486"/>
                  <a:pt x="8128000" y="158655"/>
                </a:cubicBezTo>
                <a:cubicBezTo>
                  <a:pt x="8099778" y="153951"/>
                  <a:pt x="8071846" y="146920"/>
                  <a:pt x="8043334" y="144544"/>
                </a:cubicBezTo>
                <a:cubicBezTo>
                  <a:pt x="7958830" y="137502"/>
                  <a:pt x="7874001" y="135137"/>
                  <a:pt x="7789334" y="130433"/>
                </a:cubicBezTo>
                <a:cubicBezTo>
                  <a:pt x="7803445" y="121026"/>
                  <a:pt x="7816498" y="109796"/>
                  <a:pt x="7831667" y="102211"/>
                </a:cubicBezTo>
                <a:cubicBezTo>
                  <a:pt x="7844971" y="95559"/>
                  <a:pt x="7865354" y="100203"/>
                  <a:pt x="7874000" y="88099"/>
                </a:cubicBezTo>
                <a:cubicBezTo>
                  <a:pt x="7891291" y="63892"/>
                  <a:pt x="7923259" y="-17602"/>
                  <a:pt x="7902223" y="3433"/>
                </a:cubicBezTo>
                <a:lnTo>
                  <a:pt x="7831667" y="73988"/>
                </a:lnTo>
                <a:cubicBezTo>
                  <a:pt x="7826963" y="88099"/>
                  <a:pt x="7826848" y="104707"/>
                  <a:pt x="7817556" y="116322"/>
                </a:cubicBezTo>
                <a:cubicBezTo>
                  <a:pt x="7744610" y="207506"/>
                  <a:pt x="7796581" y="80470"/>
                  <a:pt x="7761112" y="186877"/>
                </a:cubicBezTo>
                <a:cubicBezTo>
                  <a:pt x="7828012" y="237053"/>
                  <a:pt x="7798911" y="226636"/>
                  <a:pt x="7874000" y="243322"/>
                </a:cubicBezTo>
                <a:cubicBezTo>
                  <a:pt x="7897413" y="248525"/>
                  <a:pt x="7921288" y="251616"/>
                  <a:pt x="7944556" y="257433"/>
                </a:cubicBezTo>
                <a:cubicBezTo>
                  <a:pt x="7958986" y="261041"/>
                  <a:pt x="7986889" y="271544"/>
                  <a:pt x="7986889" y="271544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415407" y="1799357"/>
            <a:ext cx="8283261" cy="1978988"/>
          </a:xfrm>
          <a:custGeom>
            <a:avLst/>
            <a:gdLst>
              <a:gd name="connsiteX0" fmla="*/ 592667 w 8283261"/>
              <a:gd name="connsiteY0" fmla="*/ 1978988 h 1978988"/>
              <a:gd name="connsiteX1" fmla="*/ 479778 w 8283261"/>
              <a:gd name="connsiteY1" fmla="*/ 1950766 h 1978988"/>
              <a:gd name="connsiteX2" fmla="*/ 381000 w 8283261"/>
              <a:gd name="connsiteY2" fmla="*/ 1922544 h 1978988"/>
              <a:gd name="connsiteX3" fmla="*/ 324556 w 8283261"/>
              <a:gd name="connsiteY3" fmla="*/ 1880211 h 1978988"/>
              <a:gd name="connsiteX4" fmla="*/ 225778 w 8283261"/>
              <a:gd name="connsiteY4" fmla="*/ 1823766 h 1978988"/>
              <a:gd name="connsiteX5" fmla="*/ 169334 w 8283261"/>
              <a:gd name="connsiteY5" fmla="*/ 1767322 h 1978988"/>
              <a:gd name="connsiteX6" fmla="*/ 112889 w 8283261"/>
              <a:gd name="connsiteY6" fmla="*/ 1724988 h 1978988"/>
              <a:gd name="connsiteX7" fmla="*/ 42334 w 8283261"/>
              <a:gd name="connsiteY7" fmla="*/ 1626211 h 1978988"/>
              <a:gd name="connsiteX8" fmla="*/ 28223 w 8283261"/>
              <a:gd name="connsiteY8" fmla="*/ 1569766 h 1978988"/>
              <a:gd name="connsiteX9" fmla="*/ 0 w 8283261"/>
              <a:gd name="connsiteY9" fmla="*/ 1470988 h 1978988"/>
              <a:gd name="connsiteX10" fmla="*/ 14112 w 8283261"/>
              <a:gd name="connsiteY10" fmla="*/ 1343988 h 1978988"/>
              <a:gd name="connsiteX11" fmla="*/ 56445 w 8283261"/>
              <a:gd name="connsiteY11" fmla="*/ 1301655 h 1978988"/>
              <a:gd name="connsiteX12" fmla="*/ 155223 w 8283261"/>
              <a:gd name="connsiteY12" fmla="*/ 1231099 h 1978988"/>
              <a:gd name="connsiteX13" fmla="*/ 211667 w 8283261"/>
              <a:gd name="connsiteY13" fmla="*/ 1216988 h 1978988"/>
              <a:gd name="connsiteX14" fmla="*/ 381000 w 8283261"/>
              <a:gd name="connsiteY14" fmla="*/ 1188766 h 1978988"/>
              <a:gd name="connsiteX15" fmla="*/ 1128889 w 8283261"/>
              <a:gd name="connsiteY15" fmla="*/ 1202877 h 1978988"/>
              <a:gd name="connsiteX16" fmla="*/ 1524000 w 8283261"/>
              <a:gd name="connsiteY16" fmla="*/ 1188766 h 1978988"/>
              <a:gd name="connsiteX17" fmla="*/ 1665112 w 8283261"/>
              <a:gd name="connsiteY17" fmla="*/ 1174655 h 1978988"/>
              <a:gd name="connsiteX18" fmla="*/ 1749778 w 8283261"/>
              <a:gd name="connsiteY18" fmla="*/ 1160544 h 1978988"/>
              <a:gd name="connsiteX19" fmla="*/ 2483556 w 8283261"/>
              <a:gd name="connsiteY19" fmla="*/ 1146433 h 1978988"/>
              <a:gd name="connsiteX20" fmla="*/ 2765778 w 8283261"/>
              <a:gd name="connsiteY20" fmla="*/ 1132322 h 1978988"/>
              <a:gd name="connsiteX21" fmla="*/ 2991556 w 8283261"/>
              <a:gd name="connsiteY21" fmla="*/ 1104099 h 1978988"/>
              <a:gd name="connsiteX22" fmla="*/ 3146778 w 8283261"/>
              <a:gd name="connsiteY22" fmla="*/ 1075877 h 1978988"/>
              <a:gd name="connsiteX23" fmla="*/ 3245556 w 8283261"/>
              <a:gd name="connsiteY23" fmla="*/ 1061766 h 1978988"/>
              <a:gd name="connsiteX24" fmla="*/ 3330223 w 8283261"/>
              <a:gd name="connsiteY24" fmla="*/ 1047655 h 1978988"/>
              <a:gd name="connsiteX25" fmla="*/ 3457223 w 8283261"/>
              <a:gd name="connsiteY25" fmla="*/ 1033544 h 1978988"/>
              <a:gd name="connsiteX26" fmla="*/ 3725334 w 8283261"/>
              <a:gd name="connsiteY26" fmla="*/ 991211 h 1978988"/>
              <a:gd name="connsiteX27" fmla="*/ 5080000 w 8283261"/>
              <a:gd name="connsiteY27" fmla="*/ 977099 h 1978988"/>
              <a:gd name="connsiteX28" fmla="*/ 6237112 w 8283261"/>
              <a:gd name="connsiteY28" fmla="*/ 977099 h 1978988"/>
              <a:gd name="connsiteX29" fmla="*/ 7027334 w 8283261"/>
              <a:gd name="connsiteY29" fmla="*/ 962988 h 1978988"/>
              <a:gd name="connsiteX30" fmla="*/ 7112000 w 8283261"/>
              <a:gd name="connsiteY30" fmla="*/ 948877 h 1978988"/>
              <a:gd name="connsiteX31" fmla="*/ 7224889 w 8283261"/>
              <a:gd name="connsiteY31" fmla="*/ 934766 h 1978988"/>
              <a:gd name="connsiteX32" fmla="*/ 7295445 w 8283261"/>
              <a:gd name="connsiteY32" fmla="*/ 920655 h 1978988"/>
              <a:gd name="connsiteX33" fmla="*/ 7408334 w 8283261"/>
              <a:gd name="connsiteY33" fmla="*/ 906544 h 1978988"/>
              <a:gd name="connsiteX34" fmla="*/ 7549445 w 8283261"/>
              <a:gd name="connsiteY34" fmla="*/ 878322 h 1978988"/>
              <a:gd name="connsiteX35" fmla="*/ 7591778 w 8283261"/>
              <a:gd name="connsiteY35" fmla="*/ 864211 h 1978988"/>
              <a:gd name="connsiteX36" fmla="*/ 7690556 w 8283261"/>
              <a:gd name="connsiteY36" fmla="*/ 850099 h 1978988"/>
              <a:gd name="connsiteX37" fmla="*/ 7789334 w 8283261"/>
              <a:gd name="connsiteY37" fmla="*/ 821877 h 1978988"/>
              <a:gd name="connsiteX38" fmla="*/ 7859889 w 8283261"/>
              <a:gd name="connsiteY38" fmla="*/ 807766 h 1978988"/>
              <a:gd name="connsiteX39" fmla="*/ 7902223 w 8283261"/>
              <a:gd name="connsiteY39" fmla="*/ 793655 h 1978988"/>
              <a:gd name="connsiteX40" fmla="*/ 7958667 w 8283261"/>
              <a:gd name="connsiteY40" fmla="*/ 779544 h 1978988"/>
              <a:gd name="connsiteX41" fmla="*/ 8043334 w 8283261"/>
              <a:gd name="connsiteY41" fmla="*/ 751322 h 1978988"/>
              <a:gd name="connsiteX42" fmla="*/ 8071556 w 8283261"/>
              <a:gd name="connsiteY42" fmla="*/ 723099 h 1978988"/>
              <a:gd name="connsiteX43" fmla="*/ 8113889 w 8283261"/>
              <a:gd name="connsiteY43" fmla="*/ 694877 h 1978988"/>
              <a:gd name="connsiteX44" fmla="*/ 8212667 w 8283261"/>
              <a:gd name="connsiteY44" fmla="*/ 567877 h 1978988"/>
              <a:gd name="connsiteX45" fmla="*/ 8269112 w 8283261"/>
              <a:gd name="connsiteY45" fmla="*/ 497322 h 1978988"/>
              <a:gd name="connsiteX46" fmla="*/ 8283223 w 8283261"/>
              <a:gd name="connsiteY46" fmla="*/ 454988 h 1978988"/>
              <a:gd name="connsiteX47" fmla="*/ 8269112 w 8283261"/>
              <a:gd name="connsiteY47" fmla="*/ 271544 h 1978988"/>
              <a:gd name="connsiteX48" fmla="*/ 8128000 w 8283261"/>
              <a:gd name="connsiteY48" fmla="*/ 158655 h 1978988"/>
              <a:gd name="connsiteX49" fmla="*/ 8043334 w 8283261"/>
              <a:gd name="connsiteY49" fmla="*/ 144544 h 1978988"/>
              <a:gd name="connsiteX50" fmla="*/ 7789334 w 8283261"/>
              <a:gd name="connsiteY50" fmla="*/ 130433 h 1978988"/>
              <a:gd name="connsiteX51" fmla="*/ 7831667 w 8283261"/>
              <a:gd name="connsiteY51" fmla="*/ 102211 h 1978988"/>
              <a:gd name="connsiteX52" fmla="*/ 7874000 w 8283261"/>
              <a:gd name="connsiteY52" fmla="*/ 88099 h 1978988"/>
              <a:gd name="connsiteX53" fmla="*/ 7902223 w 8283261"/>
              <a:gd name="connsiteY53" fmla="*/ 3433 h 1978988"/>
              <a:gd name="connsiteX54" fmla="*/ 7831667 w 8283261"/>
              <a:gd name="connsiteY54" fmla="*/ 73988 h 1978988"/>
              <a:gd name="connsiteX55" fmla="*/ 7817556 w 8283261"/>
              <a:gd name="connsiteY55" fmla="*/ 116322 h 1978988"/>
              <a:gd name="connsiteX56" fmla="*/ 7761112 w 8283261"/>
              <a:gd name="connsiteY56" fmla="*/ 186877 h 1978988"/>
              <a:gd name="connsiteX57" fmla="*/ 7874000 w 8283261"/>
              <a:gd name="connsiteY57" fmla="*/ 243322 h 1978988"/>
              <a:gd name="connsiteX58" fmla="*/ 7944556 w 8283261"/>
              <a:gd name="connsiteY58" fmla="*/ 257433 h 1978988"/>
              <a:gd name="connsiteX59" fmla="*/ 7986889 w 8283261"/>
              <a:gd name="connsiteY59" fmla="*/ 271544 h 197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8283261" h="1978988">
                <a:moveTo>
                  <a:pt x="592667" y="1978988"/>
                </a:moveTo>
                <a:cubicBezTo>
                  <a:pt x="449226" y="1950300"/>
                  <a:pt x="581022" y="1979693"/>
                  <a:pt x="479778" y="1950766"/>
                </a:cubicBezTo>
                <a:cubicBezTo>
                  <a:pt x="355746" y="1915329"/>
                  <a:pt x="482503" y="1956378"/>
                  <a:pt x="381000" y="1922544"/>
                </a:cubicBezTo>
                <a:cubicBezTo>
                  <a:pt x="362185" y="1908433"/>
                  <a:pt x="344499" y="1892676"/>
                  <a:pt x="324556" y="1880211"/>
                </a:cubicBezTo>
                <a:cubicBezTo>
                  <a:pt x="275285" y="1849416"/>
                  <a:pt x="267602" y="1859614"/>
                  <a:pt x="225778" y="1823766"/>
                </a:cubicBezTo>
                <a:cubicBezTo>
                  <a:pt x="205576" y="1806450"/>
                  <a:pt x="189359" y="1784843"/>
                  <a:pt x="169334" y="1767322"/>
                </a:cubicBezTo>
                <a:cubicBezTo>
                  <a:pt x="151634" y="1751835"/>
                  <a:pt x="129519" y="1741618"/>
                  <a:pt x="112889" y="1724988"/>
                </a:cubicBezTo>
                <a:cubicBezTo>
                  <a:pt x="95386" y="1707485"/>
                  <a:pt x="58359" y="1650248"/>
                  <a:pt x="42334" y="1626211"/>
                </a:cubicBezTo>
                <a:cubicBezTo>
                  <a:pt x="37630" y="1607396"/>
                  <a:pt x="33551" y="1588414"/>
                  <a:pt x="28223" y="1569766"/>
                </a:cubicBezTo>
                <a:cubicBezTo>
                  <a:pt x="-12276" y="1428017"/>
                  <a:pt x="44130" y="1647499"/>
                  <a:pt x="0" y="1470988"/>
                </a:cubicBezTo>
                <a:cubicBezTo>
                  <a:pt x="4704" y="1428655"/>
                  <a:pt x="642" y="1384396"/>
                  <a:pt x="14112" y="1343988"/>
                </a:cubicBezTo>
                <a:cubicBezTo>
                  <a:pt x="20423" y="1325056"/>
                  <a:pt x="41293" y="1314642"/>
                  <a:pt x="56445" y="1301655"/>
                </a:cubicBezTo>
                <a:cubicBezTo>
                  <a:pt x="61263" y="1297525"/>
                  <a:pt x="140334" y="1237480"/>
                  <a:pt x="155223" y="1231099"/>
                </a:cubicBezTo>
                <a:cubicBezTo>
                  <a:pt x="173049" y="1223459"/>
                  <a:pt x="192735" y="1221195"/>
                  <a:pt x="211667" y="1216988"/>
                </a:cubicBezTo>
                <a:cubicBezTo>
                  <a:pt x="285947" y="1200481"/>
                  <a:pt x="298542" y="1200546"/>
                  <a:pt x="381000" y="1188766"/>
                </a:cubicBezTo>
                <a:lnTo>
                  <a:pt x="1128889" y="1202877"/>
                </a:lnTo>
                <a:cubicBezTo>
                  <a:pt x="1260677" y="1202877"/>
                  <a:pt x="1392395" y="1195693"/>
                  <a:pt x="1524000" y="1188766"/>
                </a:cubicBezTo>
                <a:cubicBezTo>
                  <a:pt x="1571207" y="1186281"/>
                  <a:pt x="1618205" y="1180518"/>
                  <a:pt x="1665112" y="1174655"/>
                </a:cubicBezTo>
                <a:cubicBezTo>
                  <a:pt x="1693502" y="1171106"/>
                  <a:pt x="1721184" y="1161530"/>
                  <a:pt x="1749778" y="1160544"/>
                </a:cubicBezTo>
                <a:cubicBezTo>
                  <a:pt x="1994271" y="1152113"/>
                  <a:pt x="2238963" y="1151137"/>
                  <a:pt x="2483556" y="1146433"/>
                </a:cubicBezTo>
                <a:lnTo>
                  <a:pt x="2765778" y="1132322"/>
                </a:lnTo>
                <a:cubicBezTo>
                  <a:pt x="2812820" y="1129078"/>
                  <a:pt x="2938863" y="1112881"/>
                  <a:pt x="2991556" y="1104099"/>
                </a:cubicBezTo>
                <a:cubicBezTo>
                  <a:pt x="3043429" y="1095453"/>
                  <a:pt x="3094905" y="1084522"/>
                  <a:pt x="3146778" y="1075877"/>
                </a:cubicBezTo>
                <a:cubicBezTo>
                  <a:pt x="3179586" y="1070409"/>
                  <a:pt x="3212682" y="1066823"/>
                  <a:pt x="3245556" y="1061766"/>
                </a:cubicBezTo>
                <a:cubicBezTo>
                  <a:pt x="3273835" y="1057415"/>
                  <a:pt x="3301862" y="1051436"/>
                  <a:pt x="3330223" y="1047655"/>
                </a:cubicBezTo>
                <a:cubicBezTo>
                  <a:pt x="3372443" y="1042026"/>
                  <a:pt x="3415150" y="1040187"/>
                  <a:pt x="3457223" y="1033544"/>
                </a:cubicBezTo>
                <a:cubicBezTo>
                  <a:pt x="3565125" y="1016507"/>
                  <a:pt x="3617234" y="993270"/>
                  <a:pt x="3725334" y="991211"/>
                </a:cubicBezTo>
                <a:lnTo>
                  <a:pt x="5080000" y="977099"/>
                </a:lnTo>
                <a:cubicBezTo>
                  <a:pt x="5524272" y="903055"/>
                  <a:pt x="5049132" y="977099"/>
                  <a:pt x="6237112" y="977099"/>
                </a:cubicBezTo>
                <a:cubicBezTo>
                  <a:pt x="6500561" y="977099"/>
                  <a:pt x="6763927" y="967692"/>
                  <a:pt x="7027334" y="962988"/>
                </a:cubicBezTo>
                <a:cubicBezTo>
                  <a:pt x="7055556" y="958284"/>
                  <a:pt x="7083676" y="952923"/>
                  <a:pt x="7112000" y="948877"/>
                </a:cubicBezTo>
                <a:cubicBezTo>
                  <a:pt x="7149541" y="943514"/>
                  <a:pt x="7187407" y="940532"/>
                  <a:pt x="7224889" y="934766"/>
                </a:cubicBezTo>
                <a:cubicBezTo>
                  <a:pt x="7248595" y="931119"/>
                  <a:pt x="7271739" y="924302"/>
                  <a:pt x="7295445" y="920655"/>
                </a:cubicBezTo>
                <a:cubicBezTo>
                  <a:pt x="7332927" y="914889"/>
                  <a:pt x="7370927" y="912778"/>
                  <a:pt x="7408334" y="906544"/>
                </a:cubicBezTo>
                <a:cubicBezTo>
                  <a:pt x="7455650" y="898658"/>
                  <a:pt x="7503938" y="893491"/>
                  <a:pt x="7549445" y="878322"/>
                </a:cubicBezTo>
                <a:cubicBezTo>
                  <a:pt x="7563556" y="873618"/>
                  <a:pt x="7577193" y="867128"/>
                  <a:pt x="7591778" y="864211"/>
                </a:cubicBezTo>
                <a:cubicBezTo>
                  <a:pt x="7624392" y="857688"/>
                  <a:pt x="7657832" y="856049"/>
                  <a:pt x="7690556" y="850099"/>
                </a:cubicBezTo>
                <a:cubicBezTo>
                  <a:pt x="7787338" y="832502"/>
                  <a:pt x="7708731" y="842028"/>
                  <a:pt x="7789334" y="821877"/>
                </a:cubicBezTo>
                <a:cubicBezTo>
                  <a:pt x="7812602" y="816060"/>
                  <a:pt x="7836621" y="813583"/>
                  <a:pt x="7859889" y="807766"/>
                </a:cubicBezTo>
                <a:cubicBezTo>
                  <a:pt x="7874320" y="804158"/>
                  <a:pt x="7887921" y="797741"/>
                  <a:pt x="7902223" y="793655"/>
                </a:cubicBezTo>
                <a:cubicBezTo>
                  <a:pt x="7920871" y="788327"/>
                  <a:pt x="7940091" y="785117"/>
                  <a:pt x="7958667" y="779544"/>
                </a:cubicBezTo>
                <a:cubicBezTo>
                  <a:pt x="7987161" y="770996"/>
                  <a:pt x="8043334" y="751322"/>
                  <a:pt x="8043334" y="751322"/>
                </a:cubicBezTo>
                <a:cubicBezTo>
                  <a:pt x="8052741" y="741914"/>
                  <a:pt x="8061167" y="731410"/>
                  <a:pt x="8071556" y="723099"/>
                </a:cubicBezTo>
                <a:cubicBezTo>
                  <a:pt x="8084799" y="712504"/>
                  <a:pt x="8102481" y="707426"/>
                  <a:pt x="8113889" y="694877"/>
                </a:cubicBezTo>
                <a:cubicBezTo>
                  <a:pt x="8149965" y="655194"/>
                  <a:pt x="8179533" y="610048"/>
                  <a:pt x="8212667" y="567877"/>
                </a:cubicBezTo>
                <a:cubicBezTo>
                  <a:pt x="8231275" y="544194"/>
                  <a:pt x="8269112" y="497322"/>
                  <a:pt x="8269112" y="497322"/>
                </a:cubicBezTo>
                <a:cubicBezTo>
                  <a:pt x="8273816" y="483211"/>
                  <a:pt x="8283223" y="469863"/>
                  <a:pt x="8283223" y="454988"/>
                </a:cubicBezTo>
                <a:cubicBezTo>
                  <a:pt x="8283223" y="393659"/>
                  <a:pt x="8284720" y="330853"/>
                  <a:pt x="8269112" y="271544"/>
                </a:cubicBezTo>
                <a:cubicBezTo>
                  <a:pt x="8248454" y="193043"/>
                  <a:pt x="8198986" y="170486"/>
                  <a:pt x="8128000" y="158655"/>
                </a:cubicBezTo>
                <a:cubicBezTo>
                  <a:pt x="8099778" y="153951"/>
                  <a:pt x="8071846" y="146920"/>
                  <a:pt x="8043334" y="144544"/>
                </a:cubicBezTo>
                <a:cubicBezTo>
                  <a:pt x="7958830" y="137502"/>
                  <a:pt x="7874001" y="135137"/>
                  <a:pt x="7789334" y="130433"/>
                </a:cubicBezTo>
                <a:cubicBezTo>
                  <a:pt x="7803445" y="121026"/>
                  <a:pt x="7816498" y="109796"/>
                  <a:pt x="7831667" y="102211"/>
                </a:cubicBezTo>
                <a:cubicBezTo>
                  <a:pt x="7844971" y="95559"/>
                  <a:pt x="7865354" y="100203"/>
                  <a:pt x="7874000" y="88099"/>
                </a:cubicBezTo>
                <a:cubicBezTo>
                  <a:pt x="7891291" y="63892"/>
                  <a:pt x="7923259" y="-17602"/>
                  <a:pt x="7902223" y="3433"/>
                </a:cubicBezTo>
                <a:lnTo>
                  <a:pt x="7831667" y="73988"/>
                </a:lnTo>
                <a:cubicBezTo>
                  <a:pt x="7826963" y="88099"/>
                  <a:pt x="7826848" y="104707"/>
                  <a:pt x="7817556" y="116322"/>
                </a:cubicBezTo>
                <a:cubicBezTo>
                  <a:pt x="7744610" y="207506"/>
                  <a:pt x="7796581" y="80470"/>
                  <a:pt x="7761112" y="186877"/>
                </a:cubicBezTo>
                <a:cubicBezTo>
                  <a:pt x="7828012" y="237053"/>
                  <a:pt x="7798911" y="226636"/>
                  <a:pt x="7874000" y="243322"/>
                </a:cubicBezTo>
                <a:cubicBezTo>
                  <a:pt x="7897413" y="248525"/>
                  <a:pt x="7921288" y="251616"/>
                  <a:pt x="7944556" y="257433"/>
                </a:cubicBezTo>
                <a:cubicBezTo>
                  <a:pt x="7958986" y="261041"/>
                  <a:pt x="7986889" y="271544"/>
                  <a:pt x="7986889" y="271544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 rot="21093887">
            <a:off x="1526336" y="4356500"/>
            <a:ext cx="346215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0.02 milliseconds of music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5745594" y="2441220"/>
            <a:ext cx="1692290" cy="1200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The Sun </a:t>
            </a:r>
          </a:p>
          <a:p>
            <a:pPr algn="ctr"/>
            <a:r>
              <a:rPr lang="en-US" sz="2400" dirty="0" smtClean="0"/>
              <a:t>by </a:t>
            </a:r>
          </a:p>
          <a:p>
            <a:pPr algn="ctr"/>
            <a:r>
              <a:rPr lang="en-US" sz="2400" dirty="0" err="1" smtClean="0"/>
              <a:t>Parov</a:t>
            </a:r>
            <a:r>
              <a:rPr lang="en-US" sz="2400" dirty="0" smtClean="0"/>
              <a:t> </a:t>
            </a:r>
            <a:r>
              <a:rPr lang="en-US" sz="2400" dirty="0" err="1" smtClean="0"/>
              <a:t>Stelar</a:t>
            </a:r>
            <a:endParaRPr 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1655379" y="846045"/>
            <a:ext cx="110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song: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4655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6925" y="-507204"/>
            <a:ext cx="11620965" cy="780264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372556" y="3697111"/>
            <a:ext cx="3203222" cy="959556"/>
          </a:xfrm>
          <a:prstGeom prst="wedgeRoundRectCallout">
            <a:avLst>
              <a:gd name="adj1" fmla="val -59160"/>
              <a:gd name="adj2" fmla="val 40000"/>
              <a:gd name="adj3" fmla="val 16667"/>
            </a:avLst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62626"/>
                </a:solidFill>
              </a:rPr>
              <a:t>Keep a job for me… </a:t>
            </a:r>
            <a:r>
              <a:rPr lang="en-US" dirty="0" err="1" smtClean="0">
                <a:solidFill>
                  <a:srgbClr val="262626"/>
                </a:solidFill>
              </a:rPr>
              <a:t>Im</a:t>
            </a:r>
            <a:r>
              <a:rPr lang="en-US" dirty="0" smtClean="0">
                <a:solidFill>
                  <a:srgbClr val="262626"/>
                </a:solidFill>
              </a:rPr>
              <a:t> coming!</a:t>
            </a:r>
            <a:endParaRPr lang="en-US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44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444" y="0"/>
            <a:ext cx="10335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7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4044249" y="71881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0.67</a:t>
            </a:r>
            <a:endParaRPr lang="en-US" sz="2400" dirty="0"/>
          </a:p>
        </p:txBody>
      </p:sp>
      <p:sp>
        <p:nvSpPr>
          <p:cNvPr id="4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Guitar String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8990" y="1294544"/>
            <a:ext cx="66951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pluck(Queue&lt;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dirty="0" smtClean="0">
                <a:latin typeface="Courier"/>
                <a:cs typeface="Courier"/>
              </a:rPr>
              <a:t>&gt;&amp; sound,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freq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sample(Queue&lt;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dirty="0" smtClean="0">
                <a:latin typeface="Courier"/>
                <a:cs typeface="Courier"/>
              </a:rPr>
              <a:t>&gt;&amp; sound) {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9458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0" y="-127000"/>
            <a:ext cx="9499600" cy="71120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85069" y="2851378"/>
            <a:ext cx="47738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How to pluck a guitar string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716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4334101" y="6641473"/>
            <a:ext cx="116847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0.67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159610" y="2049394"/>
            <a:ext cx="66859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Each string has a frequency. </a:t>
            </a:r>
          </a:p>
          <a:p>
            <a:endParaRPr lang="en-US" sz="2800" dirty="0"/>
          </a:p>
          <a:p>
            <a:r>
              <a:rPr lang="en-US" sz="2800" dirty="0" smtClean="0"/>
              <a:t>Let N be the number of speaker samples in one wave at that frequency. </a:t>
            </a:r>
          </a:p>
          <a:p>
            <a:endParaRPr lang="en-US" sz="2800" dirty="0"/>
          </a:p>
          <a:p>
            <a:r>
              <a:rPr lang="en-US" sz="2800" b="1" dirty="0" err="1" smtClean="0"/>
              <a:t>Enqueue</a:t>
            </a:r>
            <a:r>
              <a:rPr lang="en-US" sz="2800" b="1" dirty="0" smtClean="0"/>
              <a:t> N random numbers. 	</a:t>
            </a:r>
            <a:endParaRPr lang="en-US" sz="2800" b="1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Karplus</a:t>
            </a:r>
            <a:r>
              <a:rPr lang="en-US" sz="4600" dirty="0" smtClean="0">
                <a:latin typeface="Calibri"/>
                <a:cs typeface="Calibri"/>
              </a:rPr>
              <a:t> Algorithm: Pluck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1996" t="31512" r="34984" b="27091"/>
          <a:stretch/>
        </p:blipFill>
        <p:spPr>
          <a:xfrm>
            <a:off x="1411722" y="2049394"/>
            <a:ext cx="747888" cy="719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1996" t="31512" r="34984" b="27091"/>
          <a:stretch/>
        </p:blipFill>
        <p:spPr>
          <a:xfrm>
            <a:off x="1411722" y="2909337"/>
            <a:ext cx="747888" cy="719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1996" t="31512" r="34984" b="27091"/>
          <a:stretch/>
        </p:blipFill>
        <p:spPr>
          <a:xfrm>
            <a:off x="1411722" y="4153937"/>
            <a:ext cx="747888" cy="7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3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0" y="-127000"/>
            <a:ext cx="9499600" cy="71120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28375" y="2851378"/>
            <a:ext cx="50872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How to sample a guitar string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970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Karplus</a:t>
            </a:r>
            <a:r>
              <a:rPr lang="en-US" sz="4600" dirty="0" smtClean="0">
                <a:latin typeface="Calibri"/>
                <a:cs typeface="Calibri"/>
              </a:rPr>
              <a:t> Algorithm: Sample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9730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71299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52868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4437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6006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58437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0.01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90044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40683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881784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3696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40666" y="2469340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34103" t="30216" r="24607" b="32554"/>
          <a:stretch/>
        </p:blipFill>
        <p:spPr>
          <a:xfrm>
            <a:off x="1958437" y="3816779"/>
            <a:ext cx="668616" cy="9031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53431" y="4701650"/>
            <a:ext cx="19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Front of the queue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2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89730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71299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52868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4437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6006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58437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0.01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90044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40683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881784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3696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40666" y="2469340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34103" t="30216" r="24607" b="32554"/>
          <a:stretch/>
        </p:blipFill>
        <p:spPr>
          <a:xfrm>
            <a:off x="1958437" y="3816779"/>
            <a:ext cx="668616" cy="9031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53431" y="4701650"/>
            <a:ext cx="19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Front of the queue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620966" y="2293614"/>
            <a:ext cx="2411302" cy="1624765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1168" y="1320800"/>
            <a:ext cx="490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</a:rPr>
              <a:t>1. Average these two numbers and </a:t>
            </a:r>
            <a:r>
              <a:rPr lang="en-US" sz="2400" dirty="0" err="1" smtClean="0">
                <a:solidFill>
                  <a:srgbClr val="660066"/>
                </a:solidFill>
              </a:rPr>
              <a:t>enqueue</a:t>
            </a:r>
            <a:r>
              <a:rPr lang="en-US" sz="2400" dirty="0" smtClean="0">
                <a:solidFill>
                  <a:srgbClr val="660066"/>
                </a:solidFill>
              </a:rPr>
              <a:t> the result * 0.997</a:t>
            </a:r>
            <a:endParaRPr lang="en-US" sz="2400" dirty="0">
              <a:solidFill>
                <a:srgbClr val="660066"/>
              </a:solidFill>
            </a:endParaRPr>
          </a:p>
        </p:txBody>
      </p: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Karplus</a:t>
            </a:r>
            <a:r>
              <a:rPr lang="en-US" sz="4600" dirty="0" smtClean="0">
                <a:latin typeface="Calibri"/>
                <a:cs typeface="Calibri"/>
              </a:rPr>
              <a:t> Algorithm: Sample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46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89730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71299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52868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4437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6006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58437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0.01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90044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40683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881784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3696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40666" y="2469340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34103" t="30216" r="24607" b="32554"/>
          <a:stretch/>
        </p:blipFill>
        <p:spPr>
          <a:xfrm>
            <a:off x="1958437" y="3816779"/>
            <a:ext cx="668616" cy="9031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53431" y="4701650"/>
            <a:ext cx="19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Front of the queue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620966" y="2293614"/>
            <a:ext cx="2411302" cy="1624765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81168" y="1320800"/>
            <a:ext cx="490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</a:rPr>
              <a:t>1. Average these two numbers and </a:t>
            </a:r>
            <a:r>
              <a:rPr lang="en-US" sz="2400" dirty="0" err="1" smtClean="0">
                <a:solidFill>
                  <a:srgbClr val="660066"/>
                </a:solidFill>
              </a:rPr>
              <a:t>enqueue</a:t>
            </a:r>
            <a:r>
              <a:rPr lang="en-US" sz="2400" dirty="0" smtClean="0">
                <a:solidFill>
                  <a:srgbClr val="660066"/>
                </a:solidFill>
              </a:rPr>
              <a:t> the result * 0.997</a:t>
            </a:r>
            <a:endParaRPr lang="en-US" sz="2400" dirty="0">
              <a:solidFill>
                <a:srgbClr val="660066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74147" y="1336431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095102" y="1607923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0.08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840666" y="874766"/>
            <a:ext cx="129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660066"/>
                </a:solidFill>
              </a:rPr>
              <a:t>Enqueue</a:t>
            </a:r>
            <a:endParaRPr lang="en-US" sz="2400" dirty="0">
              <a:solidFill>
                <a:srgbClr val="660066"/>
              </a:solidFill>
            </a:endParaRPr>
          </a:p>
        </p:txBody>
      </p: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Karplus</a:t>
            </a:r>
            <a:r>
              <a:rPr lang="en-US" sz="4600" dirty="0" smtClean="0">
                <a:latin typeface="Calibri"/>
                <a:cs typeface="Calibri"/>
              </a:rPr>
              <a:t> Algorithm: Sample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475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89730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71299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52868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4437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6006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58437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0.01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90044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40683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881784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3696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40666" y="2469340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34103" t="30216" r="24607" b="32554"/>
          <a:stretch/>
        </p:blipFill>
        <p:spPr>
          <a:xfrm>
            <a:off x="1958437" y="3816779"/>
            <a:ext cx="668616" cy="9031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53431" y="4701650"/>
            <a:ext cx="19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Front of the queue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1168" y="1320800"/>
            <a:ext cx="490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</a:rPr>
              <a:t>2. </a:t>
            </a:r>
            <a:r>
              <a:rPr lang="en-US" sz="2400" dirty="0" err="1" smtClean="0">
                <a:solidFill>
                  <a:srgbClr val="660066"/>
                </a:solidFill>
              </a:rPr>
              <a:t>Dequeue</a:t>
            </a:r>
            <a:r>
              <a:rPr lang="en-US" sz="2400" dirty="0" smtClean="0">
                <a:solidFill>
                  <a:srgbClr val="660066"/>
                </a:solidFill>
              </a:rPr>
              <a:t> the top for the speaker to play</a:t>
            </a:r>
            <a:endParaRPr lang="en-US" sz="2400" dirty="0">
              <a:solidFill>
                <a:srgbClr val="660066"/>
              </a:solidFill>
            </a:endParaRP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Karplus</a:t>
            </a:r>
            <a:r>
              <a:rPr lang="en-US" sz="4600" dirty="0" smtClean="0">
                <a:latin typeface="Calibri"/>
                <a:cs typeface="Calibri"/>
              </a:rPr>
              <a:t> Algorithm: Sample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959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89730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71299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52868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4437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6006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58437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90044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40683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881784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3696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0.12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40666" y="2469340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34103" t="30216" r="24607" b="32554"/>
          <a:stretch/>
        </p:blipFill>
        <p:spPr>
          <a:xfrm>
            <a:off x="1958437" y="3816779"/>
            <a:ext cx="668616" cy="9031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53431" y="4701650"/>
            <a:ext cx="19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Front of the queue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1168" y="1320800"/>
            <a:ext cx="490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0066"/>
                </a:solidFill>
              </a:rPr>
              <a:t>2</a:t>
            </a:r>
            <a:r>
              <a:rPr lang="en-US" sz="2400" dirty="0" smtClean="0">
                <a:solidFill>
                  <a:srgbClr val="660066"/>
                </a:solidFill>
              </a:rPr>
              <a:t>. </a:t>
            </a:r>
            <a:r>
              <a:rPr lang="en-US" sz="2400" dirty="0" err="1" smtClean="0">
                <a:solidFill>
                  <a:srgbClr val="660066"/>
                </a:solidFill>
              </a:rPr>
              <a:t>Dequeue</a:t>
            </a:r>
            <a:r>
              <a:rPr lang="en-US" sz="2400" dirty="0" smtClean="0">
                <a:solidFill>
                  <a:srgbClr val="660066"/>
                </a:solidFill>
              </a:rPr>
              <a:t> the top for the speaker to play</a:t>
            </a:r>
            <a:endParaRPr lang="en-US" sz="2400" dirty="0">
              <a:solidFill>
                <a:srgbClr val="660066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5730" y="3091846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4437" y="3363338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0.01</a:t>
            </a:r>
            <a:endParaRPr lang="en-US" sz="2400" dirty="0"/>
          </a:p>
        </p:txBody>
      </p:sp>
      <p:sp>
        <p:nvSpPr>
          <p:cNvPr id="2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Karplus</a:t>
            </a:r>
            <a:r>
              <a:rPr lang="en-US" sz="4600" dirty="0" smtClean="0">
                <a:latin typeface="Calibri"/>
                <a:cs typeface="Calibri"/>
              </a:rPr>
              <a:t> Algorithm: Sample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23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24" y="1680653"/>
            <a:ext cx="4542432" cy="4542432"/>
          </a:xfrm>
          <a:prstGeom prst="rect">
            <a:avLst/>
          </a:prstGeom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CS + Social Good</a:t>
            </a:r>
            <a:endParaRPr lang="en-US" sz="46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66571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4044249" y="71881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0.67</a:t>
            </a:r>
            <a:endParaRPr lang="en-US" sz="2400" dirty="0"/>
          </a:p>
        </p:txBody>
      </p:sp>
      <p:sp>
        <p:nvSpPr>
          <p:cNvPr id="4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Guitar String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8990" y="1294544"/>
            <a:ext cx="7110765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pluck(Queue&lt;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dirty="0" smtClean="0">
                <a:latin typeface="Courier"/>
                <a:cs typeface="Courier"/>
              </a:rPr>
              <a:t>&gt;&amp; sound,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freq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sound.clear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n = RATE / </a:t>
            </a:r>
            <a:r>
              <a:rPr lang="en-US" dirty="0" err="1" smtClean="0">
                <a:latin typeface="Courier"/>
                <a:cs typeface="Courier"/>
              </a:rPr>
              <a:t>freq</a:t>
            </a:r>
            <a:r>
              <a:rPr lang="en-US" dirty="0" smtClean="0">
                <a:latin typeface="Courier"/>
                <a:cs typeface="Courier"/>
              </a:rPr>
              <a:t>; 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//how many values we need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= 0;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&lt; n;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++) {</a:t>
            </a:r>
          </a:p>
          <a:p>
            <a:r>
              <a:rPr lang="en-US" dirty="0" smtClean="0">
                <a:latin typeface="Courier"/>
                <a:cs typeface="Courier"/>
              </a:rPr>
              <a:t>      </a:t>
            </a:r>
            <a:r>
              <a:rPr lang="en-US" dirty="0" err="1" smtClean="0">
                <a:latin typeface="Courier"/>
                <a:cs typeface="Courier"/>
              </a:rPr>
              <a:t>sound.queue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randomReal</a:t>
            </a:r>
            <a:r>
              <a:rPr lang="en-US" dirty="0" smtClean="0">
                <a:latin typeface="Courier"/>
                <a:cs typeface="Courier"/>
              </a:rPr>
              <a:t>(-1.0, 1.0));   </a:t>
            </a:r>
          </a:p>
          <a:p>
            <a:r>
              <a:rPr lang="en-US" dirty="0" smtClean="0">
                <a:latin typeface="Courier"/>
                <a:cs typeface="Courier"/>
              </a:rPr>
              <a:t>   }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sample(Queue&lt;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dirty="0" smtClean="0">
                <a:latin typeface="Courier"/>
                <a:cs typeface="Courier"/>
              </a:rPr>
              <a:t>&gt;&amp; sound) {</a:t>
            </a:r>
          </a:p>
          <a:p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a = </a:t>
            </a:r>
            <a:r>
              <a:rPr lang="en-US" dirty="0" err="1" smtClean="0">
                <a:latin typeface="Courier"/>
                <a:cs typeface="Courier"/>
              </a:rPr>
              <a:t>sound.dequeue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b = </a:t>
            </a:r>
            <a:r>
              <a:rPr lang="en-US" dirty="0" err="1" smtClean="0">
                <a:latin typeface="Courier"/>
                <a:cs typeface="Courier"/>
              </a:rPr>
              <a:t>sound.peek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next = 0.997 * (a + b) / 2;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dirty="0" err="1" smtClean="0">
                <a:latin typeface="Courier"/>
                <a:cs typeface="Courier"/>
              </a:rPr>
              <a:t>sound.enqueue</a:t>
            </a:r>
            <a:r>
              <a:rPr lang="en-US" dirty="0" smtClean="0">
                <a:latin typeface="Courier"/>
                <a:cs typeface="Courier"/>
              </a:rPr>
              <a:t>(next);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return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a;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222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1890" y="-102324"/>
            <a:ext cx="10657629" cy="7087323"/>
          </a:xfrm>
          <a:prstGeom prst="rect">
            <a:avLst/>
          </a:prstGeom>
        </p:spPr>
      </p:pic>
      <p:pic>
        <p:nvPicPr>
          <p:cNvPr id="4" name="ccrma-ful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9864" y="3499555"/>
            <a:ext cx="1647245" cy="16472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93887">
            <a:off x="5794770" y="2904927"/>
            <a:ext cx="2688123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Guitar Strings are an open problem.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21093887">
            <a:off x="5794769" y="4121259"/>
            <a:ext cx="2688123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Accidents lead to new sounds.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393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3208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07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Stacks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89772" y="4478305"/>
            <a:ext cx="120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Queues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0276" y="3506117"/>
            <a:ext cx="96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Music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157" y="5422954"/>
            <a:ext cx="124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0996" y="2718508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967" y="368673"/>
            <a:ext cx="9989855" cy="68138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2005" y="4986662"/>
            <a:ext cx="107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Stacks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72822" y="1505815"/>
            <a:ext cx="1265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Monday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 rot="21187120">
            <a:off x="4589772" y="4478305"/>
            <a:ext cx="120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Queues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10276" y="3506117"/>
            <a:ext cx="96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halkboard"/>
                <a:cs typeface="Chalkboard"/>
              </a:rPr>
              <a:t>Music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8157" y="5422954"/>
            <a:ext cx="124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Review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2822" y="718206"/>
            <a:ext cx="726721" cy="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b="1" dirty="0" smtClean="0">
                <a:latin typeface="Century Gothic"/>
                <a:cs typeface="Century Gothic"/>
              </a:rPr>
              <a:t>Today’s Goals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22137" y="1000622"/>
            <a:ext cx="528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Learn </a:t>
            </a:r>
            <a:r>
              <a:rPr lang="en-US" sz="3200" dirty="0" smtClean="0">
                <a:latin typeface="Chalkboard"/>
                <a:cs typeface="Chalkboard"/>
              </a:rPr>
              <a:t>how to use Stacks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654" y="1763949"/>
            <a:ext cx="551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dirty="0" smtClean="0">
                <a:latin typeface="Chalkboard"/>
                <a:cs typeface="Chalkboard"/>
              </a:rPr>
              <a:t>Learn </a:t>
            </a:r>
            <a:r>
              <a:rPr lang="en-US" sz="3200" dirty="0" smtClean="0">
                <a:latin typeface="Chalkboard"/>
                <a:cs typeface="Chalkboard"/>
              </a:rPr>
              <a:t>how to use Queues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0075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7000" y="-127000"/>
            <a:ext cx="9499600" cy="711200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97590" y="2851378"/>
            <a:ext cx="19488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</a:rPr>
              <a:t>The End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51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rgbClr val="EBF1DE"/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882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rgbClr val="EBF1DE"/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94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22137" y="1000622"/>
            <a:ext cx="528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Learn </a:t>
            </a:r>
            <a:r>
              <a:rPr lang="en-US" sz="3200" dirty="0" smtClean="0">
                <a:latin typeface="Chalkboard"/>
                <a:cs typeface="Chalkboard"/>
              </a:rPr>
              <a:t>how to use Stacks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654" y="1763949"/>
            <a:ext cx="551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3200" dirty="0" smtClean="0">
                <a:latin typeface="Chalkboard"/>
                <a:cs typeface="Chalkboard"/>
              </a:rPr>
              <a:t>Learn </a:t>
            </a:r>
            <a:r>
              <a:rPr lang="en-US" sz="3200" dirty="0" smtClean="0">
                <a:latin typeface="Chalkboard"/>
                <a:cs typeface="Chalkboard"/>
              </a:rPr>
              <a:t>how to use Queues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29698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1671</Words>
  <Application>Microsoft Macintosh PowerPoint</Application>
  <PresentationFormat>On-screen Show (4:3)</PresentationFormat>
  <Paragraphs>458</Paragraphs>
  <Slides>65</Slides>
  <Notes>20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64</cp:revision>
  <dcterms:created xsi:type="dcterms:W3CDTF">2016-01-10T22:07:38Z</dcterms:created>
  <dcterms:modified xsi:type="dcterms:W3CDTF">2016-01-11T19:04:26Z</dcterms:modified>
</cp:coreProperties>
</file>